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1"/>
  </p:notesMasterIdLst>
  <p:sldIdLst>
    <p:sldId id="337" r:id="rId2"/>
    <p:sldId id="259" r:id="rId3"/>
    <p:sldId id="257" r:id="rId4"/>
    <p:sldId id="287" r:id="rId5"/>
    <p:sldId id="261" r:id="rId6"/>
    <p:sldId id="263" r:id="rId7"/>
    <p:sldId id="288" r:id="rId8"/>
    <p:sldId id="289" r:id="rId9"/>
    <p:sldId id="264" r:id="rId10"/>
    <p:sldId id="317" r:id="rId11"/>
    <p:sldId id="290" r:id="rId12"/>
    <p:sldId id="291" r:id="rId13"/>
    <p:sldId id="265" r:id="rId14"/>
    <p:sldId id="321" r:id="rId15"/>
    <p:sldId id="292" r:id="rId16"/>
    <p:sldId id="293" r:id="rId17"/>
    <p:sldId id="294" r:id="rId18"/>
    <p:sldId id="318" r:id="rId19"/>
    <p:sldId id="266" r:id="rId20"/>
    <p:sldId id="323" r:id="rId21"/>
    <p:sldId id="295" r:id="rId22"/>
    <p:sldId id="269" r:id="rId23"/>
    <p:sldId id="324" r:id="rId24"/>
    <p:sldId id="319" r:id="rId25"/>
    <p:sldId id="296" r:id="rId26"/>
    <p:sldId id="270" r:id="rId27"/>
    <p:sldId id="335" r:id="rId28"/>
    <p:sldId id="297" r:id="rId29"/>
    <p:sldId id="320" r:id="rId30"/>
    <p:sldId id="271" r:id="rId31"/>
    <p:sldId id="325" r:id="rId32"/>
    <p:sldId id="298" r:id="rId33"/>
    <p:sldId id="268" r:id="rId34"/>
    <p:sldId id="326" r:id="rId35"/>
    <p:sldId id="299" r:id="rId36"/>
    <p:sldId id="272" r:id="rId37"/>
    <p:sldId id="327" r:id="rId38"/>
    <p:sldId id="336" r:id="rId39"/>
    <p:sldId id="300" r:id="rId40"/>
    <p:sldId id="267" r:id="rId41"/>
    <p:sldId id="328" r:id="rId42"/>
    <p:sldId id="301" r:id="rId43"/>
    <p:sldId id="276" r:id="rId44"/>
    <p:sldId id="329" r:id="rId45"/>
    <p:sldId id="302" r:id="rId46"/>
    <p:sldId id="273" r:id="rId47"/>
    <p:sldId id="330" r:id="rId48"/>
    <p:sldId id="303" r:id="rId49"/>
    <p:sldId id="304" r:id="rId50"/>
    <p:sldId id="305" r:id="rId51"/>
    <p:sldId id="275" r:id="rId52"/>
    <p:sldId id="331" r:id="rId53"/>
    <p:sldId id="306" r:id="rId54"/>
    <p:sldId id="307" r:id="rId55"/>
    <p:sldId id="274" r:id="rId56"/>
    <p:sldId id="332" r:id="rId57"/>
    <p:sldId id="309" r:id="rId58"/>
    <p:sldId id="310" r:id="rId59"/>
    <p:sldId id="277" r:id="rId60"/>
    <p:sldId id="333" r:id="rId61"/>
    <p:sldId id="311" r:id="rId62"/>
    <p:sldId id="312" r:id="rId63"/>
    <p:sldId id="313" r:id="rId64"/>
    <p:sldId id="281" r:id="rId65"/>
    <p:sldId id="334" r:id="rId66"/>
    <p:sldId id="314" r:id="rId67"/>
    <p:sldId id="315" r:id="rId68"/>
    <p:sldId id="280" r:id="rId69"/>
    <p:sldId id="316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91"/>
    <a:srgbClr val="2B9EDE"/>
    <a:srgbClr val="6B696A"/>
    <a:srgbClr val="582503"/>
    <a:srgbClr val="6C3403"/>
    <a:srgbClr val="5487E0"/>
    <a:srgbClr val="97C7F8"/>
    <a:srgbClr val="CFAE9D"/>
    <a:srgbClr val="DABEA9"/>
    <a:srgbClr val="017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719" autoAdjust="0"/>
  </p:normalViewPr>
  <p:slideViewPr>
    <p:cSldViewPr snapToGrid="0">
      <p:cViewPr varScale="1">
        <p:scale>
          <a:sx n="64" d="100"/>
          <a:sy n="64" d="100"/>
        </p:scale>
        <p:origin x="96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55FB3-90E1-4918-94BB-145C7B30BDE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117B3-DA8B-4454-A895-A69267059B3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3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117B3-DA8B-4454-A895-A69267059B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2" y="6165877"/>
            <a:ext cx="1280271" cy="609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826" y="6336568"/>
            <a:ext cx="127417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2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6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57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47" y="6155818"/>
            <a:ext cx="1275616" cy="612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9151" y="6299982"/>
            <a:ext cx="1272849" cy="5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2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5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2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4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76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D232555-568D-491D-80DC-0DD669E6F07C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28657970-1465-4F1D-9045-035A60981BE9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2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6AE05CB-9CA4-4437-B9FF-9F79EC73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5"/>
            <a:ext cx="9720072" cy="4046745"/>
          </a:xfrm>
        </p:spPr>
        <p:txBody>
          <a:bodyPr/>
          <a:lstStyle/>
          <a:p>
            <a:r>
              <a:rPr lang="it-IT" dirty="0"/>
              <a:t>gli Obiettivi per lo Sviluppo Sostenibile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88E8D9-A42F-4B9A-98B0-F554C628ADE8}"/>
              </a:ext>
            </a:extLst>
          </p:cNvPr>
          <p:cNvSpPr txBox="1"/>
          <p:nvPr/>
        </p:nvSpPr>
        <p:spPr>
          <a:xfrm>
            <a:off x="5351489" y="5351489"/>
            <a:ext cx="622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Dario Conato – CeSPI Centro Studi di Politica Internazionale</a:t>
            </a:r>
          </a:p>
        </p:txBody>
      </p:sp>
    </p:spTree>
    <p:extLst>
      <p:ext uri="{BB962C8B-B14F-4D97-AF65-F5344CB8AC3E}">
        <p14:creationId xmlns:p14="http://schemas.microsoft.com/office/powerpoint/2010/main" val="247010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EB356C-CBDA-4ACC-A79E-110949333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88" y="1396"/>
            <a:ext cx="10210378" cy="6856604"/>
          </a:xfrm>
          <a:prstGeom prst="rect">
            <a:avLst/>
          </a:prstGeom>
          <a:solidFill>
            <a:srgbClr val="191A15"/>
          </a:solidFill>
        </p:spPr>
      </p:pic>
    </p:spTree>
    <p:extLst>
      <p:ext uri="{BB962C8B-B14F-4D97-AF65-F5344CB8AC3E}">
        <p14:creationId xmlns:p14="http://schemas.microsoft.com/office/powerpoint/2010/main" val="299508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DA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44326-AC7A-49B0-8ADD-82B80193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00206"/>
            <a:ext cx="9720072" cy="1499616"/>
          </a:xfrm>
          <a:solidFill>
            <a:srgbClr val="E8C378"/>
          </a:solidFill>
        </p:spPr>
        <p:txBody>
          <a:bodyPr>
            <a:noAutofit/>
          </a:bodyPr>
          <a:lstStyle/>
          <a:p>
            <a:r>
              <a:rPr lang="it-IT" sz="4000" dirty="0"/>
              <a:t>2 – FINE DELLA fame, sicurezza alimentare, nutrizione MIGLIORATA, agricoltura sostenibile (A)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43926D-C7D6-446C-BEBA-98654F1F0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675745"/>
            <a:ext cx="9720071" cy="2645764"/>
          </a:xfrm>
          <a:solidFill>
            <a:srgbClr val="E8C378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2017: 821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</a:t>
            </a:r>
            <a:r>
              <a:rPr lang="en-US" dirty="0" err="1"/>
              <a:t>denutrite</a:t>
            </a:r>
            <a:r>
              <a:rPr lang="en-US" dirty="0"/>
              <a:t>, </a:t>
            </a:r>
            <a:r>
              <a:rPr lang="en-US" dirty="0" err="1"/>
              <a:t>soprattutto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PVS (12,9%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popolazione</a:t>
            </a:r>
            <a:r>
              <a:rPr lang="en-US" dirty="0"/>
              <a:t> locale).</a:t>
            </a:r>
          </a:p>
          <a:p>
            <a:r>
              <a:rPr lang="en-US" dirty="0" err="1"/>
              <a:t>Nell’Africa</a:t>
            </a:r>
            <a:r>
              <a:rPr lang="en-US" dirty="0"/>
              <a:t> sub-</a:t>
            </a:r>
            <a:r>
              <a:rPr lang="en-US" dirty="0" err="1"/>
              <a:t>sahariana</a:t>
            </a:r>
            <a:r>
              <a:rPr lang="en-US" dirty="0"/>
              <a:t> la fame </a:t>
            </a:r>
            <a:r>
              <a:rPr lang="en-US" dirty="0" err="1"/>
              <a:t>passa</a:t>
            </a:r>
            <a:r>
              <a:rPr lang="en-US" dirty="0"/>
              <a:t> dal 20,7% (2014) al 23,2% (2017), la </a:t>
            </a:r>
            <a:r>
              <a:rPr lang="en-US" dirty="0" err="1"/>
              <a:t>denutrizione</a:t>
            </a:r>
            <a:r>
              <a:rPr lang="en-US" dirty="0"/>
              <a:t> da 195 </a:t>
            </a:r>
            <a:r>
              <a:rPr lang="en-US" dirty="0" err="1"/>
              <a:t>milioni</a:t>
            </a:r>
            <a:r>
              <a:rPr lang="en-US" dirty="0"/>
              <a:t> a 237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denutrizione</a:t>
            </a:r>
            <a:r>
              <a:rPr lang="en-US" dirty="0"/>
              <a:t> è causa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mondo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morte</a:t>
            </a:r>
            <a:r>
              <a:rPr lang="en-US" dirty="0"/>
              <a:t> del 45 per cento </a:t>
            </a:r>
            <a:r>
              <a:rPr lang="en-US" dirty="0" err="1"/>
              <a:t>dei</a:t>
            </a:r>
            <a:r>
              <a:rPr lang="en-US" dirty="0"/>
              <a:t> bambini con </a:t>
            </a:r>
            <a:r>
              <a:rPr lang="en-US" dirty="0" err="1"/>
              <a:t>meno</a:t>
            </a:r>
            <a:r>
              <a:rPr lang="en-US" dirty="0"/>
              <a:t> di 5 </a:t>
            </a:r>
            <a:r>
              <a:rPr lang="en-US" dirty="0" err="1"/>
              <a:t>anni</a:t>
            </a:r>
            <a:r>
              <a:rPr lang="en-US" dirty="0"/>
              <a:t> (circa 3 </a:t>
            </a:r>
            <a:r>
              <a:rPr lang="en-US" dirty="0" err="1"/>
              <a:t>milioni</a:t>
            </a:r>
            <a:r>
              <a:rPr lang="en-US" dirty="0"/>
              <a:t> </a:t>
            </a:r>
            <a:r>
              <a:rPr lang="en-US" dirty="0" err="1"/>
              <a:t>all’anno</a:t>
            </a:r>
            <a:r>
              <a:rPr lang="en-US" dirty="0"/>
              <a:t>)</a:t>
            </a:r>
          </a:p>
          <a:p>
            <a:r>
              <a:rPr lang="en-US" dirty="0"/>
              <a:t>2018: 149 </a:t>
            </a:r>
            <a:r>
              <a:rPr lang="en-US" dirty="0" err="1"/>
              <a:t>miioni</a:t>
            </a:r>
            <a:r>
              <a:rPr lang="en-US" dirty="0"/>
              <a:t> con </a:t>
            </a:r>
            <a:r>
              <a:rPr lang="en-US" dirty="0" err="1"/>
              <a:t>denutrizione</a:t>
            </a:r>
            <a:r>
              <a:rPr lang="en-US" dirty="0"/>
              <a:t> </a:t>
            </a:r>
            <a:r>
              <a:rPr lang="en-US" dirty="0" err="1"/>
              <a:t>cronica</a:t>
            </a:r>
            <a:r>
              <a:rPr lang="en-US" dirty="0"/>
              <a:t> (22%).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642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DA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43926D-C7D6-446C-BEBA-98654F1F0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872472" cy="4023360"/>
          </a:xfrm>
          <a:solidFill>
            <a:srgbClr val="E8C378"/>
          </a:solidFill>
        </p:spPr>
        <p:txBody>
          <a:bodyPr>
            <a:normAutofit/>
          </a:bodyPr>
          <a:lstStyle/>
          <a:p>
            <a:r>
              <a:rPr lang="en-US" dirty="0" err="1"/>
              <a:t>L’Agricoltura</a:t>
            </a:r>
            <a:r>
              <a:rPr lang="en-US" dirty="0"/>
              <a:t> è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settore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fornisce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posti</a:t>
            </a:r>
            <a:r>
              <a:rPr lang="en-US" dirty="0"/>
              <a:t> di </a:t>
            </a:r>
            <a:r>
              <a:rPr lang="en-US" dirty="0" err="1"/>
              <a:t>lavoro</a:t>
            </a:r>
            <a:r>
              <a:rPr lang="en-US" dirty="0"/>
              <a:t>: 40%.</a:t>
            </a:r>
          </a:p>
          <a:p>
            <a:r>
              <a:rPr lang="en-US" dirty="0"/>
              <a:t>500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piccole</a:t>
            </a:r>
            <a:r>
              <a:rPr lang="en-US" dirty="0"/>
              <a:t> e micro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produttive</a:t>
            </a:r>
            <a:r>
              <a:rPr lang="en-US" dirty="0"/>
              <a:t> </a:t>
            </a:r>
            <a:r>
              <a:rPr lang="en-US" dirty="0" err="1"/>
              <a:t>agricole</a:t>
            </a:r>
            <a:r>
              <a:rPr lang="en-US" dirty="0"/>
              <a:t> </a:t>
            </a:r>
            <a:r>
              <a:rPr lang="en-US" dirty="0" err="1"/>
              <a:t>forniscono</a:t>
            </a:r>
            <a:r>
              <a:rPr lang="en-US" dirty="0"/>
              <a:t> </a:t>
            </a:r>
            <a:r>
              <a:rPr lang="en-US" dirty="0" err="1"/>
              <a:t>fino</a:t>
            </a:r>
            <a:r>
              <a:rPr lang="en-US" dirty="0"/>
              <a:t> all’80% del </a:t>
            </a:r>
            <a:r>
              <a:rPr lang="en-US" dirty="0" err="1"/>
              <a:t>cibo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paesi</a:t>
            </a:r>
            <a:r>
              <a:rPr lang="en-US" dirty="0"/>
              <a:t> in via di 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fonti</a:t>
            </a:r>
            <a:r>
              <a:rPr lang="en-US" dirty="0">
                <a:sym typeface="Wingdings" panose="05000000000000000000" pitchFamily="2" charset="2"/>
              </a:rPr>
              <a:t> di </a:t>
            </a:r>
            <a:r>
              <a:rPr lang="en-US" dirty="0" err="1">
                <a:sym typeface="Wingdings" panose="05000000000000000000" pitchFamily="2" charset="2"/>
              </a:rPr>
              <a:t>sicurezza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alimentare</a:t>
            </a:r>
            <a:r>
              <a:rPr lang="en-US" dirty="0">
                <a:sym typeface="Wingdings" panose="05000000000000000000" pitchFamily="2" charset="2"/>
              </a:rPr>
              <a:t> e </a:t>
            </a:r>
            <a:r>
              <a:rPr lang="en-US" dirty="0" err="1">
                <a:sym typeface="Wingdings" panose="05000000000000000000" pitchFamily="2" charset="2"/>
              </a:rPr>
              <a:t>nutrizionale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approvvigionamento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mercati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globali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/>
              <a:t>In un </a:t>
            </a:r>
            <a:r>
              <a:rPr lang="en-US" dirty="0" err="1"/>
              <a:t>secolo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è </a:t>
            </a:r>
            <a:r>
              <a:rPr lang="en-US" dirty="0" err="1"/>
              <a:t>perso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75 per cento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biodiversità</a:t>
            </a:r>
            <a:endParaRPr lang="en-US" dirty="0"/>
          </a:p>
          <a:p>
            <a:r>
              <a:rPr lang="en-US" dirty="0" err="1"/>
              <a:t>Eguale</a:t>
            </a:r>
            <a:r>
              <a:rPr lang="en-US" dirty="0"/>
              <a:t> accesso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risorse</a:t>
            </a:r>
            <a:r>
              <a:rPr lang="en-US" dirty="0"/>
              <a:t> per </a:t>
            </a:r>
            <a:r>
              <a:rPr lang="en-US" dirty="0" err="1"/>
              <a:t>donne</a:t>
            </a:r>
            <a:r>
              <a:rPr lang="en-US" dirty="0"/>
              <a:t> e </a:t>
            </a:r>
            <a:r>
              <a:rPr lang="en-US" dirty="0" err="1"/>
              <a:t>uomini</a:t>
            </a:r>
            <a:r>
              <a:rPr lang="en-US" dirty="0"/>
              <a:t> </a:t>
            </a:r>
            <a:r>
              <a:rPr lang="en-US" dirty="0" err="1"/>
              <a:t>strapperebbe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fame 150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.</a:t>
            </a:r>
          </a:p>
          <a:p>
            <a:r>
              <a:rPr lang="en-US" dirty="0"/>
              <a:t>840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non </a:t>
            </a:r>
            <a:r>
              <a:rPr lang="en-US" dirty="0" err="1"/>
              <a:t>hanno</a:t>
            </a:r>
            <a:r>
              <a:rPr lang="en-US" dirty="0"/>
              <a:t> accesso </a:t>
            </a:r>
            <a:r>
              <a:rPr lang="en-US" dirty="0" err="1"/>
              <a:t>all’elettricità</a:t>
            </a:r>
            <a:r>
              <a:rPr lang="en-US" dirty="0"/>
              <a:t> -&gt; </a:t>
            </a:r>
            <a:r>
              <a:rPr lang="en-US" dirty="0" err="1"/>
              <a:t>impatto</a:t>
            </a:r>
            <a:r>
              <a:rPr lang="en-US" dirty="0"/>
              <a:t> </a:t>
            </a:r>
            <a:r>
              <a:rPr lang="en-US" dirty="0" err="1"/>
              <a:t>negativo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sicurezza</a:t>
            </a:r>
            <a:r>
              <a:rPr lang="en-US" dirty="0"/>
              <a:t> </a:t>
            </a:r>
            <a:r>
              <a:rPr lang="en-US" dirty="0" err="1"/>
              <a:t>alimentare</a:t>
            </a:r>
            <a:r>
              <a:rPr lang="en-US" dirty="0"/>
              <a:t> e </a:t>
            </a:r>
            <a:r>
              <a:rPr lang="en-US" dirty="0" err="1"/>
              <a:t>nutrizionale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ECE4BCA-9413-4F19-9172-794341D8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FD7E036-CCBC-4178-9A16-57C9A37058FC}"/>
              </a:ext>
            </a:extLst>
          </p:cNvPr>
          <p:cNvSpPr txBox="1">
            <a:spLocks/>
          </p:cNvSpPr>
          <p:nvPr/>
        </p:nvSpPr>
        <p:spPr>
          <a:xfrm>
            <a:off x="1176528" y="737616"/>
            <a:ext cx="9720072" cy="1499616"/>
          </a:xfrm>
          <a:prstGeom prst="rect">
            <a:avLst/>
          </a:prstGeom>
          <a:solidFill>
            <a:srgbClr val="E8C37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2 – FINE DELLA fame, sicurezza alimentare, nutrizione MIGLIORATA, agricoltura sostenibile (b)</a:t>
            </a:r>
          </a:p>
        </p:txBody>
      </p:sp>
    </p:spTree>
    <p:extLst>
      <p:ext uri="{BB962C8B-B14F-4D97-AF65-F5344CB8AC3E}">
        <p14:creationId xmlns:p14="http://schemas.microsoft.com/office/powerpoint/2010/main" val="4026255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8915" y="3118553"/>
            <a:ext cx="4987977" cy="149961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Assicurare la salute e il benessere per tutti e per tutte le età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16" y="1704515"/>
            <a:ext cx="4345119" cy="43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2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89BDD7-2424-41C7-923D-7A6905EC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3" y="573374"/>
            <a:ext cx="11803254" cy="57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CA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DF306E-9760-41B9-BE06-7C89306900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83C87E"/>
          </a:solidFill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3 - salute e benessere per </a:t>
            </a:r>
            <a:r>
              <a:rPr lang="it-IT" dirty="0" err="1">
                <a:solidFill>
                  <a:schemeClr val="tx1"/>
                </a:solidFill>
              </a:rPr>
              <a:t>tuttI</a:t>
            </a:r>
            <a:r>
              <a:rPr lang="it-IT" dirty="0">
                <a:solidFill>
                  <a:schemeClr val="tx1"/>
                </a:solidFill>
              </a:rPr>
              <a:t> (a)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84307-BED0-41BA-9660-AE9E749F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341613"/>
            <a:ext cx="9720071" cy="3110459"/>
          </a:xfrm>
          <a:solidFill>
            <a:srgbClr val="83C87E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 err="1"/>
              <a:t>Ogni</a:t>
            </a:r>
            <a:r>
              <a:rPr lang="en-US" sz="2500" dirty="0"/>
              <a:t> </a:t>
            </a:r>
            <a:r>
              <a:rPr lang="en-US" sz="2500" dirty="0" err="1"/>
              <a:t>giorno</a:t>
            </a:r>
            <a:r>
              <a:rPr lang="en-US" sz="2500" dirty="0"/>
              <a:t> 17.000 bambini </a:t>
            </a:r>
            <a:r>
              <a:rPr lang="en-US" sz="2500" dirty="0" err="1"/>
              <a:t>morti</a:t>
            </a:r>
            <a:r>
              <a:rPr lang="en-US" sz="2500" dirty="0"/>
              <a:t> in </a:t>
            </a:r>
            <a:r>
              <a:rPr lang="en-US" sz="2500" dirty="0" err="1"/>
              <a:t>meno</a:t>
            </a:r>
            <a:r>
              <a:rPr lang="en-US" sz="2500" dirty="0"/>
              <a:t> rispetto al 1970, ma 5 </a:t>
            </a:r>
            <a:r>
              <a:rPr lang="en-US" sz="2500" dirty="0" err="1"/>
              <a:t>milioni</a:t>
            </a:r>
            <a:r>
              <a:rPr lang="en-US" sz="2500" dirty="0"/>
              <a:t> </a:t>
            </a:r>
            <a:r>
              <a:rPr lang="en-US" sz="2500" dirty="0" err="1"/>
              <a:t>ancora</a:t>
            </a:r>
            <a:r>
              <a:rPr lang="en-US" sz="2500" dirty="0"/>
              <a:t> </a:t>
            </a:r>
            <a:r>
              <a:rPr lang="en-US" sz="2500" dirty="0" err="1"/>
              <a:t>muoiono</a:t>
            </a:r>
            <a:r>
              <a:rPr lang="en-US" sz="2500" dirty="0"/>
              <a:t> </a:t>
            </a:r>
            <a:r>
              <a:rPr lang="en-US" sz="2500" dirty="0" err="1"/>
              <a:t>ogni</a:t>
            </a:r>
            <a:r>
              <a:rPr lang="en-US" sz="2500" dirty="0"/>
              <a:t> anno prima di aver </a:t>
            </a:r>
            <a:r>
              <a:rPr lang="en-US" sz="2500" dirty="0" err="1"/>
              <a:t>compiuto</a:t>
            </a:r>
            <a:r>
              <a:rPr lang="en-US" sz="2500" dirty="0"/>
              <a:t> 5 </a:t>
            </a:r>
            <a:r>
              <a:rPr lang="en-US" sz="2500" dirty="0" err="1"/>
              <a:t>anni</a:t>
            </a:r>
            <a:r>
              <a:rPr lang="en-US" sz="2500" dirty="0"/>
              <a:t>, </a:t>
            </a:r>
            <a:r>
              <a:rPr lang="en-US" sz="2500" dirty="0" err="1"/>
              <a:t>soprattutto</a:t>
            </a:r>
            <a:r>
              <a:rPr lang="en-US" sz="2500" dirty="0"/>
              <a:t> in Africa Sub-</a:t>
            </a:r>
            <a:r>
              <a:rPr lang="en-US" sz="2500" dirty="0" err="1"/>
              <a:t>sahariana</a:t>
            </a:r>
            <a:r>
              <a:rPr lang="en-US" sz="2500" dirty="0"/>
              <a:t> e in Asia </a:t>
            </a:r>
            <a:r>
              <a:rPr lang="en-US" sz="2500" dirty="0" err="1"/>
              <a:t>meridionale</a:t>
            </a:r>
            <a:r>
              <a:rPr lang="en-US" sz="2500" dirty="0"/>
              <a:t> (quattro </a:t>
            </a:r>
            <a:r>
              <a:rPr lang="en-US" sz="2500" dirty="0" err="1"/>
              <a:t>casi</a:t>
            </a:r>
            <a:r>
              <a:rPr lang="en-US" sz="2500" dirty="0"/>
              <a:t> </a:t>
            </a:r>
            <a:r>
              <a:rPr lang="en-US" sz="2500" dirty="0" err="1"/>
              <a:t>su</a:t>
            </a:r>
            <a:r>
              <a:rPr lang="en-US" sz="2500" dirty="0"/>
              <a:t> cinque)</a:t>
            </a:r>
          </a:p>
          <a:p>
            <a:r>
              <a:rPr lang="en-US" sz="2500" dirty="0"/>
              <a:t>Dal 2000, le </a:t>
            </a:r>
            <a:r>
              <a:rPr lang="en-US" sz="2500" dirty="0" err="1"/>
              <a:t>vaccinazioni</a:t>
            </a:r>
            <a:r>
              <a:rPr lang="en-US" sz="2500" dirty="0"/>
              <a:t> </a:t>
            </a:r>
            <a:r>
              <a:rPr lang="en-US" sz="2500" dirty="0" err="1"/>
              <a:t>hanno</a:t>
            </a:r>
            <a:r>
              <a:rPr lang="en-US" sz="2500" dirty="0"/>
              <a:t> </a:t>
            </a:r>
            <a:r>
              <a:rPr lang="en-US" sz="2500" dirty="0" err="1"/>
              <a:t>evitato</a:t>
            </a:r>
            <a:r>
              <a:rPr lang="en-US" sz="2500" dirty="0"/>
              <a:t> 15.6 </a:t>
            </a:r>
            <a:r>
              <a:rPr lang="en-US" sz="2500" dirty="0" err="1"/>
              <a:t>milioni</a:t>
            </a:r>
            <a:r>
              <a:rPr lang="en-US" sz="2500" dirty="0"/>
              <a:t> di </a:t>
            </a:r>
            <a:r>
              <a:rPr lang="en-US" sz="2500" dirty="0" err="1"/>
              <a:t>morti</a:t>
            </a:r>
            <a:r>
              <a:rPr lang="en-US" sz="2500" dirty="0"/>
              <a:t> per </a:t>
            </a:r>
            <a:r>
              <a:rPr lang="en-US" sz="2500" dirty="0" err="1"/>
              <a:t>morbillo</a:t>
            </a:r>
            <a:r>
              <a:rPr lang="en-US" sz="2500" dirty="0"/>
              <a:t>.</a:t>
            </a:r>
          </a:p>
          <a:p>
            <a:r>
              <a:rPr lang="en-US" sz="2500" dirty="0"/>
              <a:t>Il </a:t>
            </a:r>
            <a:r>
              <a:rPr lang="en-US" sz="2500" dirty="0" err="1"/>
              <a:t>rischio</a:t>
            </a:r>
            <a:r>
              <a:rPr lang="en-US" sz="2500" dirty="0"/>
              <a:t> di </a:t>
            </a:r>
            <a:r>
              <a:rPr lang="en-US" sz="2500" dirty="0" err="1"/>
              <a:t>morte</a:t>
            </a:r>
            <a:r>
              <a:rPr lang="en-US" sz="2500" dirty="0"/>
              <a:t> per </a:t>
            </a:r>
            <a:r>
              <a:rPr lang="en-US" sz="2500" dirty="0" err="1"/>
              <a:t>il</a:t>
            </a:r>
            <a:r>
              <a:rPr lang="en-US" sz="2500" dirty="0"/>
              <a:t> bambini </a:t>
            </a:r>
            <a:r>
              <a:rPr lang="en-US" sz="2500" dirty="0" err="1"/>
              <a:t>poveri</a:t>
            </a:r>
            <a:r>
              <a:rPr lang="en-US" sz="2500" dirty="0"/>
              <a:t> è </a:t>
            </a:r>
            <a:r>
              <a:rPr lang="en-US" sz="2500" dirty="0" err="1"/>
              <a:t>il</a:t>
            </a:r>
            <a:r>
              <a:rPr lang="en-US" sz="2500" dirty="0"/>
              <a:t> doppio di </a:t>
            </a:r>
            <a:r>
              <a:rPr lang="en-US" sz="2500" dirty="0" err="1"/>
              <a:t>quello</a:t>
            </a:r>
            <a:r>
              <a:rPr lang="en-US" sz="2500" dirty="0"/>
              <a:t> per </a:t>
            </a:r>
            <a:r>
              <a:rPr lang="en-US" sz="2500" dirty="0" err="1"/>
              <a:t>degli</a:t>
            </a:r>
            <a:r>
              <a:rPr lang="en-US" sz="2500" dirty="0"/>
              <a:t> </a:t>
            </a:r>
            <a:r>
              <a:rPr lang="en-US" sz="2500" dirty="0" err="1"/>
              <a:t>altri</a:t>
            </a:r>
            <a:r>
              <a:rPr lang="en-US" sz="2500" dirty="0"/>
              <a:t>. </a:t>
            </a:r>
          </a:p>
          <a:p>
            <a:r>
              <a:rPr lang="en-US" sz="2500" dirty="0"/>
              <a:t>Il </a:t>
            </a:r>
            <a:r>
              <a:rPr lang="en-US" sz="2500" dirty="0" err="1"/>
              <a:t>rischio</a:t>
            </a:r>
            <a:r>
              <a:rPr lang="en-US" sz="2500" dirty="0"/>
              <a:t> di </a:t>
            </a:r>
            <a:r>
              <a:rPr lang="en-US" sz="2500" dirty="0" err="1"/>
              <a:t>morte</a:t>
            </a:r>
            <a:r>
              <a:rPr lang="en-US" sz="2500" dirty="0"/>
              <a:t> è </a:t>
            </a:r>
            <a:r>
              <a:rPr lang="en-US" sz="2500" dirty="0" err="1"/>
              <a:t>maggiore</a:t>
            </a:r>
            <a:r>
              <a:rPr lang="en-US" sz="2500" dirty="0"/>
              <a:t> per </a:t>
            </a:r>
            <a:r>
              <a:rPr lang="en-US" sz="2500" dirty="0" err="1"/>
              <a:t>i</a:t>
            </a:r>
            <a:r>
              <a:rPr lang="en-US" sz="2500" dirty="0"/>
              <a:t> bambini le cui </a:t>
            </a:r>
            <a:r>
              <a:rPr lang="en-US" sz="2500" dirty="0" err="1"/>
              <a:t>madri</a:t>
            </a:r>
            <a:r>
              <a:rPr lang="en-US" sz="2500" dirty="0"/>
              <a:t> </a:t>
            </a:r>
            <a:r>
              <a:rPr lang="en-US" sz="2500" dirty="0" err="1"/>
              <a:t>hanno</a:t>
            </a:r>
            <a:r>
              <a:rPr lang="en-US" sz="2500" dirty="0"/>
              <a:t> un basso </a:t>
            </a:r>
            <a:r>
              <a:rPr lang="en-US" sz="2500" dirty="0" err="1"/>
              <a:t>grado</a:t>
            </a:r>
            <a:r>
              <a:rPr lang="en-US" sz="2500" dirty="0"/>
              <a:t> di </a:t>
            </a:r>
            <a:r>
              <a:rPr lang="en-US" sz="2500" dirty="0" err="1"/>
              <a:t>istruzione</a:t>
            </a:r>
            <a:r>
              <a:rPr lang="en-US" sz="2500" dirty="0"/>
              <a:t>.</a:t>
            </a:r>
            <a:endParaRPr lang="it-IT" sz="2500" dirty="0"/>
          </a:p>
        </p:txBody>
      </p:sp>
    </p:spTree>
    <p:extLst>
      <p:ext uri="{BB962C8B-B14F-4D97-AF65-F5344CB8AC3E}">
        <p14:creationId xmlns:p14="http://schemas.microsoft.com/office/powerpoint/2010/main" val="1882674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CA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DF306E-9760-41B9-BE06-7C893069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3 - Assicurare la salute e il benessere per tutti e per tutte le età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84307-BED0-41BA-9660-AE9E749F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528" y="2286000"/>
            <a:ext cx="9720072" cy="4023360"/>
          </a:xfrm>
          <a:solidFill>
            <a:srgbClr val="83C87E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Dal 2000 ad </a:t>
            </a:r>
            <a:r>
              <a:rPr lang="en-US" dirty="0" err="1"/>
              <a:t>oggi</a:t>
            </a:r>
            <a:r>
              <a:rPr lang="en-US" dirty="0"/>
              <a:t> la </a:t>
            </a:r>
            <a:r>
              <a:rPr lang="en-US" dirty="0" err="1"/>
              <a:t>mortalità</a:t>
            </a:r>
            <a:r>
              <a:rPr lang="en-US" dirty="0"/>
              <a:t> </a:t>
            </a:r>
            <a:r>
              <a:rPr lang="en-US" dirty="0" err="1"/>
              <a:t>materna</a:t>
            </a:r>
            <a:r>
              <a:rPr lang="en-US" dirty="0"/>
              <a:t> è </a:t>
            </a:r>
            <a:r>
              <a:rPr lang="en-US" dirty="0" err="1"/>
              <a:t>scesa</a:t>
            </a:r>
            <a:r>
              <a:rPr lang="en-US" dirty="0"/>
              <a:t> del 37% (in Asia </a:t>
            </a:r>
            <a:r>
              <a:rPr lang="en-US" dirty="0" err="1"/>
              <a:t>orientale</a:t>
            </a:r>
            <a:r>
              <a:rPr lang="en-US" dirty="0"/>
              <a:t> e </a:t>
            </a:r>
            <a:r>
              <a:rPr lang="en-US" dirty="0" err="1"/>
              <a:t>meridionale</a:t>
            </a:r>
            <a:r>
              <a:rPr lang="en-US" dirty="0"/>
              <a:t> e in Africa </a:t>
            </a:r>
            <a:r>
              <a:rPr lang="en-US" dirty="0" err="1"/>
              <a:t>settentrionale</a:t>
            </a:r>
            <a:r>
              <a:rPr lang="en-US" dirty="0"/>
              <a:t> la </a:t>
            </a:r>
            <a:r>
              <a:rPr lang="en-US" dirty="0" err="1"/>
              <a:t>riduzione</a:t>
            </a:r>
            <a:r>
              <a:rPr lang="en-US" dirty="0"/>
              <a:t> è di due </a:t>
            </a:r>
            <a:r>
              <a:rPr lang="en-US" dirty="0" err="1"/>
              <a:t>terzi</a:t>
            </a:r>
            <a:r>
              <a:rPr lang="en-US" dirty="0"/>
              <a:t>) </a:t>
            </a:r>
          </a:p>
          <a:p>
            <a:r>
              <a:rPr lang="en-US" dirty="0"/>
              <a:t>Il </a:t>
            </a:r>
            <a:r>
              <a:rPr lang="en-US" dirty="0" err="1"/>
              <a:t>tasso</a:t>
            </a:r>
            <a:r>
              <a:rPr lang="en-US" dirty="0"/>
              <a:t> di </a:t>
            </a:r>
            <a:r>
              <a:rPr lang="en-US" dirty="0" err="1"/>
              <a:t>mortalità</a:t>
            </a:r>
            <a:r>
              <a:rPr lang="en-US" dirty="0"/>
              <a:t> maternal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pvs</a:t>
            </a:r>
            <a:r>
              <a:rPr lang="en-US" dirty="0"/>
              <a:t> è 14 volte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paesi</a:t>
            </a:r>
            <a:r>
              <a:rPr lang="en-US" dirty="0"/>
              <a:t> </a:t>
            </a:r>
            <a:r>
              <a:rPr lang="en-US" dirty="0" err="1"/>
              <a:t>industrializzati</a:t>
            </a:r>
            <a:endParaRPr lang="en-US" dirty="0"/>
          </a:p>
          <a:p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pvs</a:t>
            </a:r>
            <a:r>
              <a:rPr lang="en-US" dirty="0"/>
              <a:t> la </a:t>
            </a:r>
            <a:r>
              <a:rPr lang="en-US" dirty="0" err="1"/>
              <a:t>percentuale</a:t>
            </a:r>
            <a:r>
              <a:rPr lang="en-US" dirty="0"/>
              <a:t> di </a:t>
            </a:r>
            <a:r>
              <a:rPr lang="en-US" dirty="0" err="1"/>
              <a:t>donne</a:t>
            </a:r>
            <a:r>
              <a:rPr lang="en-US" dirty="0"/>
              <a:t> </a:t>
            </a:r>
            <a:r>
              <a:rPr lang="en-US" dirty="0" err="1"/>
              <a:t>oggetto</a:t>
            </a:r>
            <a:r>
              <a:rPr lang="en-US" dirty="0"/>
              <a:t> di cure </a:t>
            </a:r>
            <a:r>
              <a:rPr lang="en-US" dirty="0" err="1"/>
              <a:t>prenatali</a:t>
            </a:r>
            <a:r>
              <a:rPr lang="en-US" dirty="0"/>
              <a:t> è passata dal 65 per cento (1990) all’83 per cento (2012)</a:t>
            </a:r>
          </a:p>
          <a:p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pvs</a:t>
            </a:r>
            <a:r>
              <a:rPr lang="en-US" dirty="0"/>
              <a:t> solo </a:t>
            </a:r>
            <a:r>
              <a:rPr lang="en-US" dirty="0" err="1"/>
              <a:t>metà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donne</a:t>
            </a:r>
            <a:r>
              <a:rPr lang="en-US" dirty="0"/>
              <a:t> </a:t>
            </a:r>
            <a:r>
              <a:rPr lang="en-US" dirty="0" err="1"/>
              <a:t>ricevono</a:t>
            </a:r>
            <a:r>
              <a:rPr lang="en-US" dirty="0"/>
              <a:t> </a:t>
            </a:r>
            <a:r>
              <a:rPr lang="en-US" dirty="0" err="1"/>
              <a:t>l’assistenza</a:t>
            </a:r>
            <a:r>
              <a:rPr lang="en-US" dirty="0"/>
              <a:t> sanitaria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sarebbe</a:t>
            </a:r>
            <a:r>
              <a:rPr lang="en-US" dirty="0"/>
              <a:t> </a:t>
            </a:r>
            <a:r>
              <a:rPr lang="en-US" dirty="0" err="1"/>
              <a:t>necessaria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diminuzione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percentuale</a:t>
            </a:r>
            <a:r>
              <a:rPr lang="en-US" dirty="0"/>
              <a:t> di </a:t>
            </a:r>
            <a:r>
              <a:rPr lang="en-US" dirty="0" err="1"/>
              <a:t>maternità</a:t>
            </a:r>
            <a:r>
              <a:rPr lang="en-US" dirty="0"/>
              <a:t> in </a:t>
            </a:r>
            <a:r>
              <a:rPr lang="en-US" dirty="0" err="1"/>
              <a:t>donne</a:t>
            </a:r>
            <a:r>
              <a:rPr lang="en-US" dirty="0"/>
              <a:t> con </a:t>
            </a:r>
            <a:r>
              <a:rPr lang="en-US" dirty="0" err="1"/>
              <a:t>meno</a:t>
            </a:r>
            <a:r>
              <a:rPr lang="en-US" dirty="0"/>
              <a:t> di 20 </a:t>
            </a:r>
            <a:r>
              <a:rPr lang="en-US" dirty="0" err="1"/>
              <a:t>anni</a:t>
            </a:r>
            <a:r>
              <a:rPr lang="en-US" dirty="0"/>
              <a:t> è molto </a:t>
            </a:r>
            <a:r>
              <a:rPr lang="en-US" dirty="0" err="1"/>
              <a:t>lenta</a:t>
            </a:r>
            <a:r>
              <a:rPr lang="en-US" dirty="0"/>
              <a:t>. La </a:t>
            </a:r>
            <a:r>
              <a:rPr lang="en-US" dirty="0" err="1"/>
              <a:t>diffusione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metodi</a:t>
            </a:r>
            <a:r>
              <a:rPr lang="en-US" dirty="0"/>
              <a:t> </a:t>
            </a:r>
            <a:r>
              <a:rPr lang="en-US" dirty="0" err="1"/>
              <a:t>contraccettivi</a:t>
            </a:r>
            <a:r>
              <a:rPr lang="en-US" dirty="0"/>
              <a:t> non </a:t>
            </a:r>
            <a:r>
              <a:rPr lang="en-US" dirty="0" err="1"/>
              <a:t>cresce</a:t>
            </a:r>
            <a:r>
              <a:rPr lang="en-US" dirty="0"/>
              <a:t> </a:t>
            </a:r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dirty="0" err="1"/>
              <a:t>anni</a:t>
            </a:r>
            <a:r>
              <a:rPr lang="en-US" dirty="0"/>
              <a:t> </a:t>
            </a:r>
            <a:r>
              <a:rPr lang="en-US" dirty="0" err="1"/>
              <a:t>Duemila</a:t>
            </a:r>
            <a:r>
              <a:rPr lang="en-US" dirty="0"/>
              <a:t> con lo </a:t>
            </a:r>
            <a:r>
              <a:rPr lang="en-US" dirty="0" err="1"/>
              <a:t>stesso</a:t>
            </a:r>
            <a:r>
              <a:rPr lang="en-US" dirty="0"/>
              <a:t> </a:t>
            </a:r>
            <a:r>
              <a:rPr lang="en-US" dirty="0" err="1"/>
              <a:t>ritmo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anni</a:t>
            </a:r>
            <a:r>
              <a:rPr lang="en-US" dirty="0"/>
              <a:t> </a:t>
            </a:r>
            <a:r>
              <a:rPr lang="en-US" dirty="0" err="1"/>
              <a:t>Novanta</a:t>
            </a:r>
            <a:r>
              <a:rPr lang="en-US" dirty="0"/>
              <a:t>. </a:t>
            </a:r>
          </a:p>
          <a:p>
            <a:r>
              <a:rPr lang="en-US" dirty="0" err="1"/>
              <a:t>L’offerta</a:t>
            </a:r>
            <a:r>
              <a:rPr lang="en-US" dirty="0"/>
              <a:t> di </a:t>
            </a:r>
            <a:r>
              <a:rPr lang="en-US" dirty="0" err="1"/>
              <a:t>sostegno</a:t>
            </a:r>
            <a:r>
              <a:rPr lang="en-US" dirty="0"/>
              <a:t> per la </a:t>
            </a:r>
            <a:r>
              <a:rPr lang="en-US" dirty="0" err="1"/>
              <a:t>pianificazione</a:t>
            </a:r>
            <a:r>
              <a:rPr lang="en-US" dirty="0"/>
              <a:t> </a:t>
            </a:r>
            <a:r>
              <a:rPr lang="en-US" dirty="0" err="1"/>
              <a:t>familiare</a:t>
            </a:r>
            <a:r>
              <a:rPr lang="en-US" dirty="0"/>
              <a:t> non </a:t>
            </a:r>
            <a:r>
              <a:rPr lang="en-US" dirty="0" err="1"/>
              <a:t>aumenta</a:t>
            </a:r>
            <a:r>
              <a:rPr lang="en-US" dirty="0"/>
              <a:t> al </a:t>
            </a:r>
            <a:r>
              <a:rPr lang="en-US" dirty="0" err="1"/>
              <a:t>ritmo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domanda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26BEEE0-FFD9-42B7-BD5B-391B154BD9C3}"/>
              </a:ext>
            </a:extLst>
          </p:cNvPr>
          <p:cNvSpPr txBox="1">
            <a:spLocks/>
          </p:cNvSpPr>
          <p:nvPr/>
        </p:nvSpPr>
        <p:spPr>
          <a:xfrm>
            <a:off x="1176528" y="737616"/>
            <a:ext cx="9720072" cy="1499616"/>
          </a:xfrm>
          <a:prstGeom prst="rect">
            <a:avLst/>
          </a:prstGeom>
          <a:solidFill>
            <a:srgbClr val="83C87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3 - salute e benessere per tutti (b)</a:t>
            </a:r>
          </a:p>
        </p:txBody>
      </p:sp>
    </p:spTree>
    <p:extLst>
      <p:ext uri="{BB962C8B-B14F-4D97-AF65-F5344CB8AC3E}">
        <p14:creationId xmlns:p14="http://schemas.microsoft.com/office/powerpoint/2010/main" val="396783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CA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84307-BED0-41BA-9660-AE9E749F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33534"/>
            <a:ext cx="10128554" cy="4347148"/>
          </a:xfrm>
          <a:solidFill>
            <a:srgbClr val="83C87E"/>
          </a:solidFill>
        </p:spPr>
        <p:txBody>
          <a:bodyPr>
            <a:noAutofit/>
          </a:bodyPr>
          <a:lstStyle/>
          <a:p>
            <a:r>
              <a:rPr lang="en-US" sz="2400" dirty="0"/>
              <a:t>Nel 2017:</a:t>
            </a:r>
          </a:p>
          <a:p>
            <a:r>
              <a:rPr lang="en-US" sz="2400" dirty="0"/>
              <a:t>le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convivevano</a:t>
            </a:r>
            <a:r>
              <a:rPr lang="en-US" sz="2400" dirty="0"/>
              <a:t> con </a:t>
            </a:r>
            <a:r>
              <a:rPr lang="en-US" sz="2400" dirty="0" err="1"/>
              <a:t>l’HIV</a:t>
            </a:r>
            <a:r>
              <a:rPr lang="en-US" sz="2400" dirty="0"/>
              <a:t> </a:t>
            </a:r>
            <a:r>
              <a:rPr lang="en-US" sz="2400" dirty="0" err="1"/>
              <a:t>erano</a:t>
            </a:r>
            <a:r>
              <a:rPr lang="en-US" sz="2400" dirty="0"/>
              <a:t> 36,2 </a:t>
            </a:r>
            <a:r>
              <a:rPr lang="en-US" sz="2400" dirty="0" err="1"/>
              <a:t>milioni</a:t>
            </a:r>
            <a:r>
              <a:rPr lang="en-US" sz="2400" dirty="0"/>
              <a:t>, 21,7 </a:t>
            </a:r>
            <a:r>
              <a:rPr lang="en-US" sz="2400" dirty="0" err="1"/>
              <a:t>milioni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quali</a:t>
            </a:r>
            <a:r>
              <a:rPr lang="en-US" sz="2400" dirty="0"/>
              <a:t> in </a:t>
            </a:r>
            <a:r>
              <a:rPr lang="en-US" sz="2400" dirty="0" err="1"/>
              <a:t>cura</a:t>
            </a:r>
            <a:r>
              <a:rPr lang="en-US" sz="2400" dirty="0"/>
              <a:t> con </a:t>
            </a:r>
            <a:r>
              <a:rPr lang="en-US" sz="2400" dirty="0" err="1"/>
              <a:t>terapie</a:t>
            </a:r>
            <a:r>
              <a:rPr lang="en-US" sz="2400" dirty="0"/>
              <a:t> </a:t>
            </a:r>
            <a:r>
              <a:rPr lang="en-US" sz="2400" dirty="0" err="1"/>
              <a:t>retrovirali</a:t>
            </a:r>
            <a:r>
              <a:rPr lang="en-US" sz="2400" dirty="0"/>
              <a:t>.</a:t>
            </a:r>
          </a:p>
          <a:p>
            <a:r>
              <a:rPr lang="en-US" sz="2400" dirty="0"/>
              <a:t>1.8 </a:t>
            </a:r>
            <a:r>
              <a:rPr lang="en-US" sz="2400" dirty="0" err="1"/>
              <a:t>milioni</a:t>
            </a:r>
            <a:r>
              <a:rPr lang="en-US" sz="2400" dirty="0"/>
              <a:t> di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hanno</a:t>
            </a:r>
            <a:r>
              <a:rPr lang="en-US" sz="2400" dirty="0"/>
              <a:t> </a:t>
            </a:r>
            <a:r>
              <a:rPr lang="en-US" sz="2400" dirty="0" err="1"/>
              <a:t>contratto</a:t>
            </a:r>
            <a:r>
              <a:rPr lang="en-US" sz="2400" dirty="0"/>
              <a:t> </a:t>
            </a:r>
            <a:r>
              <a:rPr lang="en-US" sz="2400" dirty="0" err="1"/>
              <a:t>l’infezione</a:t>
            </a:r>
            <a:r>
              <a:rPr lang="en-US" sz="2400" dirty="0"/>
              <a:t> da HIV.</a:t>
            </a:r>
          </a:p>
          <a:p>
            <a:r>
              <a:rPr lang="en-US" sz="2400" dirty="0"/>
              <a:t>940.000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morte</a:t>
            </a:r>
            <a:r>
              <a:rPr lang="en-US" sz="2400" dirty="0"/>
              <a:t> per </a:t>
            </a:r>
            <a:r>
              <a:rPr lang="en-US" sz="2400" dirty="0" err="1"/>
              <a:t>malattie</a:t>
            </a:r>
            <a:r>
              <a:rPr lang="en-US" sz="2400" dirty="0"/>
              <a:t> legate </a:t>
            </a:r>
            <a:r>
              <a:rPr lang="en-US" sz="2400" dirty="0" err="1"/>
              <a:t>all’AIDS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 err="1"/>
              <a:t>Dall’inizio</a:t>
            </a:r>
            <a:r>
              <a:rPr lang="en-US" sz="2400" dirty="0"/>
              <a:t> </a:t>
            </a:r>
            <a:r>
              <a:rPr lang="en-US" sz="2400" dirty="0" err="1"/>
              <a:t>dell’epidemia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77,3 </a:t>
            </a:r>
            <a:r>
              <a:rPr lang="en-US" sz="2400" dirty="0" err="1"/>
              <a:t>milioni</a:t>
            </a:r>
            <a:r>
              <a:rPr lang="en-US" sz="2400" dirty="0"/>
              <a:t> di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hanno</a:t>
            </a:r>
            <a:r>
              <a:rPr lang="en-US" sz="2400" dirty="0"/>
              <a:t> </a:t>
            </a:r>
            <a:r>
              <a:rPr lang="en-US" sz="2400" dirty="0" err="1"/>
              <a:t>contratto</a:t>
            </a:r>
            <a:r>
              <a:rPr lang="en-US" sz="2400" dirty="0"/>
              <a:t> </a:t>
            </a:r>
            <a:r>
              <a:rPr lang="en-US" sz="2400" dirty="0" err="1"/>
              <a:t>l’infezione</a:t>
            </a:r>
            <a:r>
              <a:rPr lang="en-US" sz="2400" dirty="0"/>
              <a:t> da HIV</a:t>
            </a:r>
          </a:p>
          <a:p>
            <a:pPr marL="0" indent="0">
              <a:buNone/>
            </a:pPr>
            <a:r>
              <a:rPr lang="en-US" sz="2400" dirty="0"/>
              <a:t>	35,4 </a:t>
            </a:r>
            <a:r>
              <a:rPr lang="en-US" sz="2400" dirty="0" err="1"/>
              <a:t>milioni</a:t>
            </a:r>
            <a:r>
              <a:rPr lang="en-US" sz="2400" dirty="0"/>
              <a:t> di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morte</a:t>
            </a:r>
            <a:r>
              <a:rPr lang="en-US" sz="2400" dirty="0"/>
              <a:t> per </a:t>
            </a:r>
            <a:r>
              <a:rPr lang="en-US" sz="2400" dirty="0" err="1"/>
              <a:t>malattie</a:t>
            </a:r>
            <a:r>
              <a:rPr lang="en-US" sz="2400" dirty="0"/>
              <a:t> legate </a:t>
            </a:r>
            <a:r>
              <a:rPr lang="en-US" sz="2400" dirty="0" err="1"/>
              <a:t>all’AIDS</a:t>
            </a:r>
            <a:r>
              <a:rPr lang="en-US" sz="2400" dirty="0"/>
              <a:t>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97C2600-2D46-4B5D-84EA-78E8F533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28554" cy="1499616"/>
          </a:xfrm>
          <a:solidFill>
            <a:srgbClr val="83C87E"/>
          </a:solidFill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3 - salute e benessere per </a:t>
            </a:r>
            <a:r>
              <a:rPr lang="it-IT" dirty="0" err="1">
                <a:solidFill>
                  <a:schemeClr val="tx1"/>
                </a:solidFill>
              </a:rPr>
              <a:t>tuttI</a:t>
            </a:r>
            <a:r>
              <a:rPr lang="it-IT" dirty="0">
                <a:solidFill>
                  <a:schemeClr val="tx1"/>
                </a:solidFill>
              </a:rPr>
              <a:t> (c)</a:t>
            </a:r>
          </a:p>
        </p:txBody>
      </p:sp>
    </p:spTree>
    <p:extLst>
      <p:ext uri="{BB962C8B-B14F-4D97-AF65-F5344CB8AC3E}">
        <p14:creationId xmlns:p14="http://schemas.microsoft.com/office/powerpoint/2010/main" val="340036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CA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84307-BED0-41BA-9660-AE9E749F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33534"/>
            <a:ext cx="10128554" cy="4347148"/>
          </a:xfrm>
          <a:solidFill>
            <a:srgbClr val="83C87E"/>
          </a:solidFill>
        </p:spPr>
        <p:txBody>
          <a:bodyPr>
            <a:noAutofit/>
          </a:bodyPr>
          <a:lstStyle/>
          <a:p>
            <a:r>
              <a:rPr lang="en-US" sz="2400" dirty="0" err="1"/>
              <a:t>Lq</a:t>
            </a:r>
            <a:r>
              <a:rPr lang="en-US" sz="2400" dirty="0"/>
              <a:t> </a:t>
            </a:r>
            <a:r>
              <a:rPr lang="en-US" sz="2400" dirty="0" err="1"/>
              <a:t>tubercolosi</a:t>
            </a:r>
            <a:r>
              <a:rPr lang="en-US" sz="2400" dirty="0"/>
              <a:t> è </a:t>
            </a:r>
            <a:r>
              <a:rPr lang="en-US" sz="2400" dirty="0" err="1"/>
              <a:t>ancora</a:t>
            </a:r>
            <a:r>
              <a:rPr lang="en-US" sz="2400" dirty="0"/>
              <a:t> la </a:t>
            </a:r>
            <a:r>
              <a:rPr lang="en-US" sz="2400" dirty="0" err="1"/>
              <a:t>principale</a:t>
            </a:r>
            <a:r>
              <a:rPr lang="en-US" sz="2400" dirty="0"/>
              <a:t> causa di </a:t>
            </a:r>
            <a:r>
              <a:rPr lang="en-US" sz="2400" dirty="0" err="1"/>
              <a:t>morte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le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hanno</a:t>
            </a:r>
            <a:r>
              <a:rPr lang="en-US" sz="2400" dirty="0"/>
              <a:t> </a:t>
            </a:r>
            <a:r>
              <a:rPr lang="en-US" sz="2400" dirty="0" err="1"/>
              <a:t>contratto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virus HIV (circa un </a:t>
            </a:r>
            <a:r>
              <a:rPr lang="en-US" sz="2400" dirty="0" err="1"/>
              <a:t>terzo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casi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Ragazze</a:t>
            </a:r>
            <a:r>
              <a:rPr lang="en-US" sz="2400" dirty="0"/>
              <a:t> e </a:t>
            </a:r>
            <a:r>
              <a:rPr lang="en-US" sz="2400" dirty="0" err="1"/>
              <a:t>giovani</a:t>
            </a:r>
            <a:r>
              <a:rPr lang="en-US" sz="2400" dirty="0"/>
              <a:t> </a:t>
            </a:r>
            <a:r>
              <a:rPr lang="en-US" sz="2400" dirty="0" err="1"/>
              <a:t>donne</a:t>
            </a:r>
            <a:r>
              <a:rPr lang="en-US" sz="2400" dirty="0"/>
              <a:t> </a:t>
            </a:r>
            <a:r>
              <a:rPr lang="en-US" sz="2400" dirty="0" err="1"/>
              <a:t>affrontano</a:t>
            </a:r>
            <a:r>
              <a:rPr lang="en-US" sz="2400" dirty="0"/>
              <a:t> </a:t>
            </a:r>
            <a:r>
              <a:rPr lang="en-US" sz="2400" dirty="0" err="1"/>
              <a:t>ancora</a:t>
            </a:r>
            <a:r>
              <a:rPr lang="en-US" sz="2400" dirty="0"/>
              <a:t> </a:t>
            </a:r>
            <a:r>
              <a:rPr lang="en-US" sz="2400" dirty="0" err="1"/>
              <a:t>diseguaglianze</a:t>
            </a:r>
            <a:r>
              <a:rPr lang="en-US" sz="2400" dirty="0"/>
              <a:t>, </a:t>
            </a:r>
            <a:r>
              <a:rPr lang="en-US" sz="2400" dirty="0" err="1"/>
              <a:t>discriminazioni</a:t>
            </a:r>
            <a:r>
              <a:rPr lang="en-US" sz="2400" dirty="0"/>
              <a:t> e </a:t>
            </a:r>
            <a:r>
              <a:rPr lang="en-US" sz="2400" dirty="0" err="1"/>
              <a:t>violenze</a:t>
            </a:r>
            <a:r>
              <a:rPr lang="en-US" sz="2400" dirty="0"/>
              <a:t>, con </a:t>
            </a:r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esposizione</a:t>
            </a:r>
            <a:r>
              <a:rPr lang="en-US" sz="2400" dirty="0"/>
              <a:t> </a:t>
            </a:r>
            <a:r>
              <a:rPr lang="en-US" sz="2400" dirty="0" err="1"/>
              <a:t>all’HIV</a:t>
            </a:r>
            <a:endParaRPr lang="en-US" sz="2400" dirty="0"/>
          </a:p>
          <a:p>
            <a:r>
              <a:rPr lang="en-US" sz="2400" dirty="0"/>
              <a:t>L’HIV/AIDS è la </a:t>
            </a:r>
            <a:r>
              <a:rPr lang="en-US" sz="2400" dirty="0" err="1"/>
              <a:t>principale</a:t>
            </a:r>
            <a:r>
              <a:rPr lang="en-US" sz="2400" dirty="0"/>
              <a:t> causa di </a:t>
            </a:r>
            <a:r>
              <a:rPr lang="en-US" sz="2400" dirty="0" err="1"/>
              <a:t>morte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donne</a:t>
            </a:r>
            <a:r>
              <a:rPr lang="en-US" sz="2400" dirty="0"/>
              <a:t> in </a:t>
            </a:r>
            <a:r>
              <a:rPr lang="en-US" sz="2400" dirty="0" err="1"/>
              <a:t>età</a:t>
            </a:r>
            <a:r>
              <a:rPr lang="en-US" sz="2400" dirty="0"/>
              <a:t> </a:t>
            </a:r>
            <a:r>
              <a:rPr lang="en-US" sz="2400" dirty="0" err="1"/>
              <a:t>riproduttIva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gli</a:t>
            </a:r>
            <a:r>
              <a:rPr lang="en-US" sz="2400" dirty="0"/>
              <a:t> adolescent (10-19) </a:t>
            </a:r>
            <a:r>
              <a:rPr lang="en-US" sz="2400" dirty="0" err="1"/>
              <a:t>l’HIV</a:t>
            </a:r>
            <a:r>
              <a:rPr lang="en-US" sz="2400" dirty="0"/>
              <a:t>/AIDS è la </a:t>
            </a:r>
            <a:r>
              <a:rPr lang="en-US" sz="2400" dirty="0" err="1"/>
              <a:t>principale</a:t>
            </a:r>
            <a:r>
              <a:rPr lang="en-US" sz="2400" dirty="0"/>
              <a:t> causa di </a:t>
            </a:r>
            <a:r>
              <a:rPr lang="en-US" sz="2400" dirty="0" err="1"/>
              <a:t>morte</a:t>
            </a:r>
            <a:r>
              <a:rPr lang="en-US" sz="2400" dirty="0"/>
              <a:t> in Africa e la </a:t>
            </a:r>
            <a:r>
              <a:rPr lang="en-US" sz="2400" dirty="0" err="1"/>
              <a:t>seconda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mondo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  Fra </a:t>
            </a:r>
            <a:r>
              <a:rPr lang="en-US" sz="2400" dirty="0" err="1"/>
              <a:t>il</a:t>
            </a:r>
            <a:r>
              <a:rPr lang="en-US" sz="2400" dirty="0"/>
              <a:t> 2000 e </a:t>
            </a:r>
            <a:r>
              <a:rPr lang="en-US" sz="2400" dirty="0" err="1"/>
              <a:t>il</a:t>
            </a:r>
            <a:r>
              <a:rPr lang="en-US" sz="2400" dirty="0"/>
              <a:t> 2015 </a:t>
            </a:r>
            <a:r>
              <a:rPr lang="en-US" sz="2400" dirty="0" err="1"/>
              <a:t>sono</a:t>
            </a:r>
            <a:r>
              <a:rPr lang="en-US" sz="2400" dirty="0"/>
              <a:t> state </a:t>
            </a:r>
            <a:r>
              <a:rPr lang="en-US" sz="2400" dirty="0" err="1"/>
              <a:t>evitate</a:t>
            </a:r>
            <a:r>
              <a:rPr lang="en-US" sz="2400" dirty="0"/>
              <a:t> </a:t>
            </a:r>
            <a:r>
              <a:rPr lang="en-US" sz="2400" dirty="0" err="1"/>
              <a:t>nell’Africa</a:t>
            </a:r>
            <a:r>
              <a:rPr lang="en-US" sz="2400" dirty="0"/>
              <a:t> sub-</a:t>
            </a:r>
            <a:r>
              <a:rPr lang="en-US" sz="2400" dirty="0" err="1"/>
              <a:t>sahariana</a:t>
            </a:r>
            <a:r>
              <a:rPr lang="en-US" sz="2400" dirty="0"/>
              <a:t> 6,2 </a:t>
            </a:r>
            <a:r>
              <a:rPr lang="en-US" sz="2400" dirty="0" err="1"/>
              <a:t>milioni</a:t>
            </a:r>
            <a:r>
              <a:rPr lang="en-US" sz="2400" dirty="0"/>
              <a:t> di </a:t>
            </a:r>
            <a:r>
              <a:rPr lang="en-US" sz="2400" dirty="0" err="1"/>
              <a:t>morti</a:t>
            </a:r>
            <a:r>
              <a:rPr lang="en-US" sz="2400" dirty="0"/>
              <a:t> per malaria </a:t>
            </a:r>
            <a:r>
              <a:rPr lang="en-US" sz="2400" dirty="0" err="1"/>
              <a:t>fra</a:t>
            </a:r>
            <a:r>
              <a:rPr lang="en-US" sz="2400" dirty="0"/>
              <a:t> I bambini con </a:t>
            </a:r>
            <a:r>
              <a:rPr lang="en-US" sz="2400" dirty="0" err="1"/>
              <a:t>meno</a:t>
            </a:r>
            <a:r>
              <a:rPr lang="en-US" sz="2400" dirty="0"/>
              <a:t> di 5 </a:t>
            </a:r>
            <a:r>
              <a:rPr lang="en-US" sz="2400" dirty="0" err="1"/>
              <a:t>anni</a:t>
            </a:r>
            <a:r>
              <a:rPr lang="en-US" sz="2400" dirty="0"/>
              <a:t>. Il </a:t>
            </a:r>
            <a:r>
              <a:rPr lang="en-US" sz="2400" dirty="0" err="1"/>
              <a:t>tasso</a:t>
            </a:r>
            <a:r>
              <a:rPr lang="en-US" sz="2400" dirty="0"/>
              <a:t> di </a:t>
            </a:r>
            <a:r>
              <a:rPr lang="en-US" sz="2400" dirty="0" err="1"/>
              <a:t>incidenza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malaria è </a:t>
            </a:r>
            <a:r>
              <a:rPr lang="en-US" sz="2400" dirty="0" err="1"/>
              <a:t>sceso</a:t>
            </a:r>
            <a:r>
              <a:rPr lang="en-US" sz="2400" dirty="0"/>
              <a:t> a </a:t>
            </a:r>
            <a:r>
              <a:rPr lang="en-US" sz="2400" dirty="0" err="1"/>
              <a:t>livello</a:t>
            </a:r>
            <a:r>
              <a:rPr lang="en-US" sz="2400" dirty="0"/>
              <a:t> </a:t>
            </a:r>
            <a:r>
              <a:rPr lang="en-US" sz="2400" dirty="0" err="1"/>
              <a:t>mondiale</a:t>
            </a:r>
            <a:r>
              <a:rPr lang="en-US" sz="2400" dirty="0"/>
              <a:t> del 37 per cento e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tasso</a:t>
            </a:r>
            <a:r>
              <a:rPr lang="en-US" sz="2400" dirty="0"/>
              <a:t> di </a:t>
            </a:r>
            <a:r>
              <a:rPr lang="en-US" sz="2400" dirty="0" err="1"/>
              <a:t>mortalità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è </a:t>
            </a:r>
            <a:r>
              <a:rPr lang="en-US" sz="2400" dirty="0" err="1"/>
              <a:t>ridotto</a:t>
            </a:r>
            <a:r>
              <a:rPr lang="en-US" sz="2400" dirty="0"/>
              <a:t> del 58 per cento.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97C2600-2D46-4B5D-84EA-78E8F533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28554" cy="1499616"/>
          </a:xfrm>
          <a:solidFill>
            <a:srgbClr val="83C87E"/>
          </a:solidFill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3 - salute e benessere per </a:t>
            </a:r>
            <a:r>
              <a:rPr lang="it-IT" dirty="0" err="1">
                <a:solidFill>
                  <a:schemeClr val="tx1"/>
                </a:solidFill>
              </a:rPr>
              <a:t>tuttI</a:t>
            </a:r>
            <a:r>
              <a:rPr lang="it-IT" dirty="0">
                <a:solidFill>
                  <a:schemeClr val="tx1"/>
                </a:solidFill>
              </a:rPr>
              <a:t> (d)</a:t>
            </a:r>
          </a:p>
        </p:txBody>
      </p:sp>
    </p:spTree>
    <p:extLst>
      <p:ext uri="{BB962C8B-B14F-4D97-AF65-F5344CB8AC3E}">
        <p14:creationId xmlns:p14="http://schemas.microsoft.com/office/powerpoint/2010/main" val="292355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3193504"/>
            <a:ext cx="5421642" cy="1499616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Fornire un’istruzione di qualità, equa ed inclusiva, e opportunità di apprendimento per tutti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331" y="1831048"/>
            <a:ext cx="4241541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2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DF6D8-8F96-43EF-9653-3E549E2C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272" y="244178"/>
            <a:ext cx="7505276" cy="1499616"/>
          </a:xfrm>
        </p:spPr>
        <p:txBody>
          <a:bodyPr/>
          <a:lstStyle/>
          <a:p>
            <a:r>
              <a:rPr lang="it-IT" dirty="0"/>
              <a:t>Origine degli Obiettivi per lo Sviluppo Sostenibile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3C55A0-C20D-4A85-B13D-C64DF6A67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59404"/>
          </a:xfrm>
        </p:spPr>
        <p:txBody>
          <a:bodyPr/>
          <a:lstStyle/>
          <a:p>
            <a:r>
              <a:rPr lang="it-IT" dirty="0"/>
              <a:t>Il 25 </a:t>
            </a:r>
            <a:r>
              <a:rPr lang="it-IT"/>
              <a:t>settembre 2015 </a:t>
            </a:r>
            <a:r>
              <a:rPr lang="it-IT" dirty="0"/>
              <a:t>le Nazioni Unite approvarono l’</a:t>
            </a:r>
            <a:r>
              <a:rPr lang="it-IT" i="1" dirty="0"/>
              <a:t>Agenda 2030 per lo sviluppo sostenibile </a:t>
            </a:r>
            <a:r>
              <a:rPr lang="it-IT" dirty="0"/>
              <a:t>e i relativi 17 </a:t>
            </a:r>
            <a:r>
              <a:rPr lang="it-IT" i="1" dirty="0"/>
              <a:t>Obiettivi per lo sviluppo sostenibile</a:t>
            </a:r>
            <a:r>
              <a:rPr lang="it-IT" dirty="0"/>
              <a:t> (</a:t>
            </a:r>
            <a:r>
              <a:rPr lang="it-IT" i="1" dirty="0" err="1"/>
              <a:t>Sustainable</a:t>
            </a:r>
            <a:r>
              <a:rPr lang="it-IT" i="1" dirty="0"/>
              <a:t> Development Goals </a:t>
            </a:r>
            <a:r>
              <a:rPr lang="it-IT" dirty="0"/>
              <a:t>– </a:t>
            </a:r>
            <a:r>
              <a:rPr lang="it-IT" dirty="0" err="1"/>
              <a:t>SDGs</a:t>
            </a:r>
            <a:r>
              <a:rPr lang="it-IT" dirty="0"/>
              <a:t> l’acronimo inglese), articolati in 169 traguardi da raggiungere entro il 2030.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D56479-2090-4063-82C3-E65E458D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3748692"/>
            <a:ext cx="5982819" cy="27666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642CA8-03E1-4E5A-8018-ED276D954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018" y="3748691"/>
            <a:ext cx="4931925" cy="27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3E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049107-A465-46B6-BBB9-D7619C60D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solidFill>
            <a:srgbClr val="BB4641"/>
          </a:solidFill>
        </p:spPr>
      </p:pic>
    </p:spTree>
    <p:extLst>
      <p:ext uri="{BB962C8B-B14F-4D97-AF65-F5344CB8AC3E}">
        <p14:creationId xmlns:p14="http://schemas.microsoft.com/office/powerpoint/2010/main" val="1462522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721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ABDA2-691D-4BA4-9464-B422F86134D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C9097"/>
          </a:solidFill>
        </p:spPr>
        <p:txBody>
          <a:bodyPr>
            <a:noAutofit/>
          </a:bodyPr>
          <a:lstStyle/>
          <a:p>
            <a:r>
              <a:rPr lang="it-IT" sz="4000" dirty="0">
                <a:solidFill>
                  <a:schemeClr val="tx1"/>
                </a:solidFill>
              </a:rPr>
              <a:t>4 – istruzione di qualità, equa ed inclusiva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667478-DB39-44BF-9706-D7E527B95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542031"/>
            <a:ext cx="9720072" cy="3394074"/>
          </a:xfrm>
          <a:solidFill>
            <a:srgbClr val="EC9097"/>
          </a:solidFill>
        </p:spPr>
        <p:txBody>
          <a:bodyPr>
            <a:noAutofit/>
          </a:bodyPr>
          <a:lstStyle/>
          <a:p>
            <a:r>
              <a:rPr lang="en-US" sz="2600" dirty="0" err="1"/>
              <a:t>L’iscrizione</a:t>
            </a:r>
            <a:r>
              <a:rPr lang="en-US" sz="2600" dirty="0"/>
              <a:t> </a:t>
            </a:r>
            <a:r>
              <a:rPr lang="en-US" sz="2600" dirty="0" err="1"/>
              <a:t>alla</a:t>
            </a:r>
            <a:r>
              <a:rPr lang="en-US" sz="2600" dirty="0"/>
              <a:t> </a:t>
            </a:r>
            <a:r>
              <a:rPr lang="en-US" sz="2600" dirty="0" err="1"/>
              <a:t>scuola</a:t>
            </a:r>
            <a:r>
              <a:rPr lang="en-US" sz="2600" dirty="0"/>
              <a:t> </a:t>
            </a:r>
            <a:r>
              <a:rPr lang="en-US" sz="2600" dirty="0" err="1"/>
              <a:t>elementare</a:t>
            </a:r>
            <a:r>
              <a:rPr lang="en-US" sz="2600" dirty="0"/>
              <a:t> ha </a:t>
            </a:r>
            <a:r>
              <a:rPr lang="en-US" sz="2600" dirty="0" err="1"/>
              <a:t>raggiunto</a:t>
            </a:r>
            <a:r>
              <a:rPr lang="en-US" sz="2600" dirty="0"/>
              <a:t> </a:t>
            </a:r>
            <a:r>
              <a:rPr lang="en-US" sz="2600" dirty="0" err="1"/>
              <a:t>nei</a:t>
            </a:r>
            <a:r>
              <a:rPr lang="en-US" sz="2600" dirty="0"/>
              <a:t> PVS </a:t>
            </a:r>
            <a:r>
              <a:rPr lang="en-US" sz="2600" dirty="0" err="1"/>
              <a:t>il</a:t>
            </a:r>
            <a:r>
              <a:rPr lang="en-US" sz="2600" dirty="0"/>
              <a:t> 91 per cento </a:t>
            </a:r>
            <a:r>
              <a:rPr lang="en-US" sz="2600" dirty="0" err="1"/>
              <a:t>dei</a:t>
            </a:r>
            <a:r>
              <a:rPr lang="en-US" sz="2600" dirty="0"/>
              <a:t> bambini e </a:t>
            </a:r>
            <a:r>
              <a:rPr lang="en-US" sz="2600" dirty="0" err="1"/>
              <a:t>delle</a:t>
            </a:r>
            <a:r>
              <a:rPr lang="en-US" sz="2600" dirty="0"/>
              <a:t> </a:t>
            </a:r>
            <a:r>
              <a:rPr lang="en-US" sz="2600" dirty="0" err="1"/>
              <a:t>bambine</a:t>
            </a:r>
            <a:r>
              <a:rPr lang="en-US" sz="2600" dirty="0"/>
              <a:t>, ma 57 </a:t>
            </a:r>
            <a:r>
              <a:rPr lang="en-US" sz="2600" dirty="0" err="1"/>
              <a:t>milioni</a:t>
            </a:r>
            <a:r>
              <a:rPr lang="en-US" sz="2600" dirty="0"/>
              <a:t> di bambini e </a:t>
            </a:r>
            <a:r>
              <a:rPr lang="en-US" sz="2600" dirty="0" err="1"/>
              <a:t>bambine</a:t>
            </a:r>
            <a:r>
              <a:rPr lang="en-US" sz="2600" dirty="0"/>
              <a:t> </a:t>
            </a:r>
            <a:r>
              <a:rPr lang="en-US" sz="2600" dirty="0" err="1"/>
              <a:t>sono</a:t>
            </a:r>
            <a:r>
              <a:rPr lang="en-US" sz="2600" dirty="0"/>
              <a:t> </a:t>
            </a:r>
            <a:r>
              <a:rPr lang="en-US" sz="2600" dirty="0" err="1"/>
              <a:t>ancora</a:t>
            </a:r>
            <a:r>
              <a:rPr lang="en-US" sz="2600" dirty="0"/>
              <a:t> </a:t>
            </a:r>
            <a:r>
              <a:rPr lang="en-US" sz="2600" dirty="0" err="1"/>
              <a:t>esclusi</a:t>
            </a:r>
            <a:r>
              <a:rPr lang="en-US" sz="2600" dirty="0"/>
              <a:t> </a:t>
            </a:r>
            <a:r>
              <a:rPr lang="en-US" sz="2600" dirty="0" err="1"/>
              <a:t>dall’accesso</a:t>
            </a:r>
            <a:r>
              <a:rPr lang="en-US" sz="2600" dirty="0"/>
              <a:t> </a:t>
            </a:r>
            <a:r>
              <a:rPr lang="en-US" sz="2600" dirty="0" err="1"/>
              <a:t>alla</a:t>
            </a:r>
            <a:r>
              <a:rPr lang="en-US" sz="2600" dirty="0"/>
              <a:t> </a:t>
            </a:r>
            <a:r>
              <a:rPr lang="en-US" sz="2600" dirty="0" err="1"/>
              <a:t>scuola</a:t>
            </a:r>
            <a:r>
              <a:rPr lang="en-US" sz="2600" dirty="0"/>
              <a:t> (</a:t>
            </a:r>
            <a:r>
              <a:rPr lang="en-US" sz="2600" dirty="0" err="1"/>
              <a:t>oltre</a:t>
            </a:r>
            <a:r>
              <a:rPr lang="en-US" sz="2600" dirty="0"/>
              <a:t> la </a:t>
            </a:r>
            <a:r>
              <a:rPr lang="en-US" sz="2600" dirty="0" err="1"/>
              <a:t>metà</a:t>
            </a:r>
            <a:r>
              <a:rPr lang="en-US" sz="2600" dirty="0"/>
              <a:t> in Africa sub-</a:t>
            </a:r>
            <a:r>
              <a:rPr lang="en-US" sz="2600" dirty="0" err="1"/>
              <a:t>sahariana</a:t>
            </a:r>
            <a:r>
              <a:rPr lang="en-US" sz="2600" dirty="0"/>
              <a:t>) </a:t>
            </a:r>
          </a:p>
          <a:p>
            <a:r>
              <a:rPr lang="en-US" sz="2600" dirty="0"/>
              <a:t>Circa la </a:t>
            </a:r>
            <a:r>
              <a:rPr lang="en-US" sz="2600" dirty="0" err="1"/>
              <a:t>metà</a:t>
            </a:r>
            <a:r>
              <a:rPr lang="en-US" sz="2600" dirty="0"/>
              <a:t> </a:t>
            </a:r>
            <a:r>
              <a:rPr lang="en-US" sz="2600" dirty="0" err="1"/>
              <a:t>dei</a:t>
            </a:r>
            <a:r>
              <a:rPr lang="en-US" sz="2600" dirty="0"/>
              <a:t> bambini </a:t>
            </a:r>
            <a:r>
              <a:rPr lang="en-US" sz="2600" dirty="0" err="1"/>
              <a:t>che</a:t>
            </a:r>
            <a:r>
              <a:rPr lang="en-US" sz="2600" dirty="0"/>
              <a:t> non </a:t>
            </a:r>
            <a:r>
              <a:rPr lang="en-US" sz="2600" dirty="0" err="1"/>
              <a:t>vanno</a:t>
            </a:r>
            <a:r>
              <a:rPr lang="en-US" sz="2600" dirty="0"/>
              <a:t> a </a:t>
            </a:r>
            <a:r>
              <a:rPr lang="en-US" sz="2600" dirty="0" err="1"/>
              <a:t>scuola</a:t>
            </a:r>
            <a:r>
              <a:rPr lang="en-US" sz="2600" dirty="0"/>
              <a:t> </a:t>
            </a:r>
            <a:r>
              <a:rPr lang="en-US" sz="2600" dirty="0" err="1"/>
              <a:t>vivono</a:t>
            </a:r>
            <a:r>
              <a:rPr lang="en-US" sz="2600" dirty="0"/>
              <a:t> in </a:t>
            </a:r>
            <a:r>
              <a:rPr lang="en-US" sz="2600" dirty="0" err="1"/>
              <a:t>aree</a:t>
            </a:r>
            <a:r>
              <a:rPr lang="en-US" sz="2600" dirty="0"/>
              <a:t> di </a:t>
            </a:r>
            <a:r>
              <a:rPr lang="en-US" sz="2600" dirty="0" err="1"/>
              <a:t>conflitto</a:t>
            </a:r>
            <a:endParaRPr lang="en-US" sz="2600" dirty="0"/>
          </a:p>
          <a:p>
            <a:r>
              <a:rPr lang="en-US" sz="2600" dirty="0"/>
              <a:t>617 </a:t>
            </a:r>
            <a:r>
              <a:rPr lang="en-US" sz="2600" dirty="0" err="1"/>
              <a:t>milioni</a:t>
            </a:r>
            <a:r>
              <a:rPr lang="en-US" sz="2600" dirty="0"/>
              <a:t> di </a:t>
            </a:r>
            <a:r>
              <a:rPr lang="en-US" sz="2600" dirty="0" err="1"/>
              <a:t>giovani</a:t>
            </a:r>
            <a:r>
              <a:rPr lang="en-US" sz="2600" dirty="0"/>
              <a:t> in </a:t>
            </a:r>
            <a:r>
              <a:rPr lang="en-US" sz="2600" dirty="0" err="1"/>
              <a:t>tutto</a:t>
            </a:r>
            <a:r>
              <a:rPr lang="en-US" sz="2600" dirty="0"/>
              <a:t> </a:t>
            </a:r>
            <a:r>
              <a:rPr lang="en-US" sz="2600" dirty="0" err="1"/>
              <a:t>il</a:t>
            </a:r>
            <a:r>
              <a:rPr lang="en-US" sz="2600" dirty="0"/>
              <a:t> </a:t>
            </a:r>
            <a:r>
              <a:rPr lang="en-US" sz="2600" dirty="0" err="1"/>
              <a:t>mondo</a:t>
            </a:r>
            <a:r>
              <a:rPr lang="en-US" sz="2600" dirty="0"/>
              <a:t> non </a:t>
            </a:r>
            <a:r>
              <a:rPr lang="en-US" sz="2600" dirty="0" err="1"/>
              <a:t>hanno</a:t>
            </a:r>
            <a:r>
              <a:rPr lang="en-US" sz="2600" dirty="0"/>
              <a:t> </a:t>
            </a:r>
            <a:r>
              <a:rPr lang="en-US" sz="2600" dirty="0" err="1"/>
              <a:t>sufficienti</a:t>
            </a:r>
            <a:r>
              <a:rPr lang="en-US" sz="2600" dirty="0"/>
              <a:t> </a:t>
            </a:r>
            <a:r>
              <a:rPr lang="en-US" sz="2600" dirty="0" err="1"/>
              <a:t>competenze</a:t>
            </a:r>
            <a:r>
              <a:rPr lang="en-US" sz="2600" dirty="0"/>
              <a:t> di </a:t>
            </a:r>
            <a:r>
              <a:rPr lang="en-US" sz="2600" dirty="0" err="1"/>
              <a:t>scrittura</a:t>
            </a:r>
            <a:r>
              <a:rPr lang="en-US" sz="2600" dirty="0"/>
              <a:t>, </a:t>
            </a:r>
            <a:r>
              <a:rPr lang="en-US" sz="2600" dirty="0" err="1"/>
              <a:t>lettura</a:t>
            </a:r>
            <a:r>
              <a:rPr lang="en-US" sz="2600" dirty="0"/>
              <a:t> e </a:t>
            </a:r>
            <a:r>
              <a:rPr lang="en-US" sz="2600" dirty="0" err="1"/>
              <a:t>aritmetica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2227346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1508" y="2743799"/>
            <a:ext cx="5422692" cy="2487768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</a:rPr>
              <a:t>Raggiungere l’uguaglianza di genere ed emancipare tutte le donne e le ragazze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834" y="2050933"/>
            <a:ext cx="3919198" cy="390347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54534" y="2286000"/>
            <a:ext cx="5854535" cy="412394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9702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3C73FC-7662-4430-A728-14924D87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10610" cy="80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9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4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0319B6-5D8B-44E7-9102-96EA8F49EE1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6948A">
              <a:alpha val="97255"/>
            </a:srgbClr>
          </a:solidFill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5 -uguaglianza di genere ed emancipazione di donne e ragazze (a)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6F585-300A-4D3E-9F4C-B126A4643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528991"/>
            <a:ext cx="9720071" cy="3485214"/>
          </a:xfrm>
          <a:solidFill>
            <a:srgbClr val="F6948A">
              <a:alpha val="97255"/>
            </a:srgbClr>
          </a:solidFill>
        </p:spPr>
        <p:txBody>
          <a:bodyPr>
            <a:noAutofit/>
          </a:bodyPr>
          <a:lstStyle/>
          <a:p>
            <a:r>
              <a:rPr lang="en-US" sz="2100" dirty="0"/>
              <a:t>750 </a:t>
            </a:r>
            <a:r>
              <a:rPr lang="en-US" sz="2100" dirty="0" err="1"/>
              <a:t>milioni</a:t>
            </a:r>
            <a:r>
              <a:rPr lang="en-US" sz="2100" dirty="0"/>
              <a:t> di </a:t>
            </a:r>
            <a:r>
              <a:rPr lang="en-US" sz="2100" dirty="0" err="1"/>
              <a:t>ragazze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sposano</a:t>
            </a:r>
            <a:r>
              <a:rPr lang="en-US" sz="2100" dirty="0"/>
              <a:t> prima </a:t>
            </a:r>
            <a:r>
              <a:rPr lang="en-US" sz="2100" dirty="0" err="1"/>
              <a:t>dei</a:t>
            </a:r>
            <a:r>
              <a:rPr lang="en-US" sz="2100" dirty="0"/>
              <a:t> 18 </a:t>
            </a:r>
            <a:r>
              <a:rPr lang="en-US" sz="2100" dirty="0" err="1"/>
              <a:t>anni</a:t>
            </a:r>
            <a:r>
              <a:rPr lang="en-US" sz="2100" dirty="0"/>
              <a:t> di </a:t>
            </a:r>
            <a:r>
              <a:rPr lang="en-US" sz="2100" dirty="0" err="1"/>
              <a:t>età</a:t>
            </a:r>
            <a:r>
              <a:rPr lang="en-US" sz="2100" dirty="0"/>
              <a:t> e </a:t>
            </a:r>
            <a:r>
              <a:rPr lang="en-US" sz="2100" dirty="0" err="1"/>
              <a:t>almeno</a:t>
            </a:r>
            <a:r>
              <a:rPr lang="en-US" sz="2100" dirty="0"/>
              <a:t> 200 </a:t>
            </a:r>
            <a:r>
              <a:rPr lang="en-US" sz="2100" dirty="0" err="1"/>
              <a:t>milioni</a:t>
            </a:r>
            <a:r>
              <a:rPr lang="en-US" sz="2100" dirty="0"/>
              <a:t> in 30 </a:t>
            </a:r>
            <a:r>
              <a:rPr lang="en-US" sz="2100" dirty="0" err="1"/>
              <a:t>paesi</a:t>
            </a:r>
            <a:r>
              <a:rPr lang="en-US" sz="2100" dirty="0"/>
              <a:t> </a:t>
            </a:r>
            <a:r>
              <a:rPr lang="en-US" sz="2100" dirty="0" err="1"/>
              <a:t>subiscono</a:t>
            </a:r>
            <a:r>
              <a:rPr lang="en-US" sz="2100" dirty="0"/>
              <a:t> </a:t>
            </a:r>
            <a:r>
              <a:rPr lang="en-US" sz="2100" dirty="0" err="1"/>
              <a:t>mutilazioni</a:t>
            </a:r>
            <a:r>
              <a:rPr lang="en-US" sz="2100" dirty="0"/>
              <a:t> </a:t>
            </a:r>
            <a:r>
              <a:rPr lang="en-US" sz="2100" dirty="0" err="1"/>
              <a:t>genitali</a:t>
            </a:r>
            <a:r>
              <a:rPr lang="en-US" sz="2100" dirty="0"/>
              <a:t> (</a:t>
            </a:r>
            <a:r>
              <a:rPr lang="en-US" sz="2100" dirty="0" err="1"/>
              <a:t>scese</a:t>
            </a:r>
            <a:r>
              <a:rPr lang="en-US" sz="2100" dirty="0"/>
              <a:t> da 1/2 </a:t>
            </a:r>
            <a:r>
              <a:rPr lang="en-US" sz="2100" dirty="0" err="1"/>
              <a:t>nel</a:t>
            </a:r>
            <a:r>
              <a:rPr lang="en-US" sz="2100" dirty="0"/>
              <a:t> 2000 a 1/3 </a:t>
            </a:r>
            <a:r>
              <a:rPr lang="en-US" sz="2100" dirty="0" err="1"/>
              <a:t>nel</a:t>
            </a:r>
            <a:r>
              <a:rPr lang="en-US" sz="2100" dirty="0"/>
              <a:t> 2017)</a:t>
            </a:r>
          </a:p>
          <a:p>
            <a:r>
              <a:rPr lang="en-US" sz="2100" dirty="0"/>
              <a:t>In 18 </a:t>
            </a:r>
            <a:r>
              <a:rPr lang="en-US" sz="2100" dirty="0" err="1"/>
              <a:t>paesi</a:t>
            </a:r>
            <a:r>
              <a:rPr lang="en-US" sz="2100" dirty="0"/>
              <a:t> la </a:t>
            </a:r>
            <a:r>
              <a:rPr lang="en-US" sz="2100" dirty="0" err="1"/>
              <a:t>legge</a:t>
            </a:r>
            <a:r>
              <a:rPr lang="en-US" sz="2100" dirty="0"/>
              <a:t> </a:t>
            </a:r>
            <a:r>
              <a:rPr lang="en-US" sz="2100" dirty="0" err="1"/>
              <a:t>permette</a:t>
            </a:r>
            <a:r>
              <a:rPr lang="en-US" sz="2100" dirty="0"/>
              <a:t> ai </a:t>
            </a:r>
            <a:r>
              <a:rPr lang="en-US" sz="2100" dirty="0" err="1"/>
              <a:t>mariti</a:t>
            </a:r>
            <a:r>
              <a:rPr lang="en-US" sz="2100" dirty="0"/>
              <a:t> di </a:t>
            </a:r>
            <a:r>
              <a:rPr lang="en-US" sz="2100" dirty="0" err="1"/>
              <a:t>proibire</a:t>
            </a:r>
            <a:r>
              <a:rPr lang="en-US" sz="2100" dirty="0"/>
              <a:t> </a:t>
            </a:r>
            <a:r>
              <a:rPr lang="en-US" sz="2100" dirty="0" err="1"/>
              <a:t>alle</a:t>
            </a:r>
            <a:r>
              <a:rPr lang="en-US" sz="2100" dirty="0"/>
              <a:t> </a:t>
            </a:r>
            <a:r>
              <a:rPr lang="en-US" sz="2100" dirty="0" err="1"/>
              <a:t>mogli</a:t>
            </a:r>
            <a:r>
              <a:rPr lang="en-US" sz="2100" dirty="0"/>
              <a:t> di </a:t>
            </a:r>
            <a:r>
              <a:rPr lang="en-US" sz="2100" dirty="0" err="1"/>
              <a:t>lavorare</a:t>
            </a:r>
            <a:r>
              <a:rPr lang="en-US" sz="2100" dirty="0"/>
              <a:t>; in 39 </a:t>
            </a:r>
            <a:r>
              <a:rPr lang="en-US" sz="2100" dirty="0" err="1"/>
              <a:t>paesi</a:t>
            </a:r>
            <a:r>
              <a:rPr lang="en-US" sz="2100" dirty="0"/>
              <a:t> </a:t>
            </a:r>
            <a:r>
              <a:rPr lang="en-US" sz="2100" dirty="0" err="1"/>
              <a:t>figlie</a:t>
            </a:r>
            <a:r>
              <a:rPr lang="en-US" sz="2100" dirty="0"/>
              <a:t> e </a:t>
            </a:r>
            <a:r>
              <a:rPr lang="en-US" sz="2100" dirty="0" err="1"/>
              <a:t>figli</a:t>
            </a:r>
            <a:r>
              <a:rPr lang="en-US" sz="2100" dirty="0"/>
              <a:t> non </a:t>
            </a:r>
            <a:r>
              <a:rPr lang="en-US" sz="2100" dirty="0" err="1"/>
              <a:t>hanno</a:t>
            </a:r>
            <a:r>
              <a:rPr lang="en-US" sz="2100" dirty="0"/>
              <a:t> </a:t>
            </a:r>
            <a:r>
              <a:rPr lang="en-US" sz="2100" dirty="0" err="1"/>
              <a:t>eguale</a:t>
            </a:r>
            <a:r>
              <a:rPr lang="en-US" sz="2100" dirty="0"/>
              <a:t> </a:t>
            </a:r>
            <a:r>
              <a:rPr lang="en-US" sz="2100" dirty="0" err="1"/>
              <a:t>diritto</a:t>
            </a:r>
            <a:r>
              <a:rPr lang="en-US" sz="2100" dirty="0"/>
              <a:t> </a:t>
            </a:r>
            <a:r>
              <a:rPr lang="en-US" sz="2100" dirty="0" err="1"/>
              <a:t>all’eredità</a:t>
            </a:r>
            <a:r>
              <a:rPr lang="en-US" sz="2100" dirty="0"/>
              <a:t>; in 49 </a:t>
            </a:r>
            <a:r>
              <a:rPr lang="en-US" sz="2100" dirty="0" err="1"/>
              <a:t>paesi</a:t>
            </a:r>
            <a:r>
              <a:rPr lang="en-US" sz="2100" dirty="0"/>
              <a:t> la </a:t>
            </a:r>
            <a:r>
              <a:rPr lang="en-US" sz="2100" dirty="0" err="1"/>
              <a:t>legge</a:t>
            </a:r>
            <a:r>
              <a:rPr lang="en-US" sz="2100" dirty="0"/>
              <a:t> non </a:t>
            </a:r>
            <a:r>
              <a:rPr lang="en-US" sz="2100" dirty="0" err="1"/>
              <a:t>protegge</a:t>
            </a:r>
            <a:r>
              <a:rPr lang="en-US" sz="2100" dirty="0"/>
              <a:t> le </a:t>
            </a:r>
            <a:r>
              <a:rPr lang="en-US" sz="2100" dirty="0" err="1"/>
              <a:t>donne</a:t>
            </a:r>
            <a:r>
              <a:rPr lang="en-US" sz="2100" dirty="0"/>
              <a:t> </a:t>
            </a:r>
            <a:r>
              <a:rPr lang="en-US" sz="2100" dirty="0" err="1"/>
              <a:t>dalla</a:t>
            </a:r>
            <a:r>
              <a:rPr lang="en-US" sz="2100" dirty="0"/>
              <a:t> </a:t>
            </a:r>
            <a:r>
              <a:rPr lang="en-US" sz="2100" dirty="0" err="1"/>
              <a:t>violenza</a:t>
            </a:r>
            <a:r>
              <a:rPr lang="en-US" sz="2100" dirty="0"/>
              <a:t> </a:t>
            </a:r>
            <a:r>
              <a:rPr lang="en-US" sz="2100" dirty="0" err="1"/>
              <a:t>domestica</a:t>
            </a:r>
            <a:endParaRPr lang="en-US" sz="2100" dirty="0"/>
          </a:p>
          <a:p>
            <a:r>
              <a:rPr lang="en-US" sz="2100" dirty="0"/>
              <a:t>Il 20 per cento </a:t>
            </a:r>
            <a:r>
              <a:rPr lang="en-US" sz="2100" dirty="0" err="1"/>
              <a:t>delle</a:t>
            </a:r>
            <a:r>
              <a:rPr lang="en-US" sz="2100" dirty="0"/>
              <a:t> </a:t>
            </a:r>
            <a:r>
              <a:rPr lang="en-US" sz="2100" dirty="0" err="1"/>
              <a:t>donne</a:t>
            </a:r>
            <a:r>
              <a:rPr lang="en-US" sz="2100" dirty="0"/>
              <a:t> ha </a:t>
            </a:r>
            <a:r>
              <a:rPr lang="en-US" sz="2100" dirty="0" err="1"/>
              <a:t>subito</a:t>
            </a:r>
            <a:r>
              <a:rPr lang="en-US" sz="2100" dirty="0"/>
              <a:t> </a:t>
            </a:r>
            <a:r>
              <a:rPr lang="en-US" sz="2100" dirty="0" err="1"/>
              <a:t>violenza</a:t>
            </a:r>
            <a:r>
              <a:rPr lang="en-US" sz="2100" dirty="0"/>
              <a:t> dal partner </a:t>
            </a:r>
            <a:r>
              <a:rPr lang="en-US" sz="2100" dirty="0" err="1"/>
              <a:t>nei</a:t>
            </a:r>
            <a:r>
              <a:rPr lang="en-US" sz="2100" dirty="0"/>
              <a:t> 12 </a:t>
            </a:r>
            <a:r>
              <a:rPr lang="en-US" sz="2100" dirty="0" err="1"/>
              <a:t>mesi</a:t>
            </a:r>
            <a:r>
              <a:rPr lang="en-US" sz="2100" dirty="0"/>
              <a:t> </a:t>
            </a:r>
            <a:r>
              <a:rPr lang="en-US" sz="2100" dirty="0" err="1"/>
              <a:t>precedenti</a:t>
            </a:r>
            <a:r>
              <a:rPr lang="en-US" sz="2100" dirty="0"/>
              <a:t>. 49 </a:t>
            </a:r>
            <a:r>
              <a:rPr lang="en-US" sz="2100" dirty="0" err="1"/>
              <a:t>paesi</a:t>
            </a:r>
            <a:r>
              <a:rPr lang="en-US" sz="2100" dirty="0"/>
              <a:t> non </a:t>
            </a:r>
            <a:r>
              <a:rPr lang="en-US" sz="2100" dirty="0" err="1"/>
              <a:t>hanno</a:t>
            </a:r>
            <a:r>
              <a:rPr lang="en-US" sz="2100" dirty="0"/>
              <a:t> </a:t>
            </a:r>
            <a:r>
              <a:rPr lang="en-US" sz="2100" dirty="0" err="1"/>
              <a:t>leggi</a:t>
            </a:r>
            <a:r>
              <a:rPr lang="en-US" sz="2100" dirty="0"/>
              <a:t> al </a:t>
            </a:r>
            <a:r>
              <a:rPr lang="en-US" sz="2100" dirty="0" err="1"/>
              <a:t>riguardo</a:t>
            </a:r>
            <a:endParaRPr lang="en-US" sz="2100" dirty="0"/>
          </a:p>
          <a:p>
            <a:r>
              <a:rPr lang="en-US" sz="2100" dirty="0" err="1"/>
              <a:t>Aumenta</a:t>
            </a:r>
            <a:r>
              <a:rPr lang="en-US" sz="2100" dirty="0"/>
              <a:t> la </a:t>
            </a:r>
            <a:r>
              <a:rPr lang="en-US" sz="2100" dirty="0" err="1"/>
              <a:t>partecipazione</a:t>
            </a:r>
            <a:r>
              <a:rPr lang="en-US" sz="2100" dirty="0"/>
              <a:t> </a:t>
            </a:r>
            <a:r>
              <a:rPr lang="en-US" sz="2100" dirty="0" err="1"/>
              <a:t>delle</a:t>
            </a:r>
            <a:r>
              <a:rPr lang="en-US" sz="2100" dirty="0"/>
              <a:t> </a:t>
            </a:r>
            <a:r>
              <a:rPr lang="en-US" sz="2100" dirty="0" err="1"/>
              <a:t>donne</a:t>
            </a:r>
            <a:r>
              <a:rPr lang="en-US" sz="2100" dirty="0"/>
              <a:t> </a:t>
            </a:r>
            <a:r>
              <a:rPr lang="en-US" sz="2100" dirty="0" err="1"/>
              <a:t>alla</a:t>
            </a:r>
            <a:r>
              <a:rPr lang="en-US" sz="2100" dirty="0"/>
              <a:t> vita </a:t>
            </a:r>
            <a:r>
              <a:rPr lang="en-US" sz="2100" dirty="0" err="1"/>
              <a:t>politica</a:t>
            </a:r>
            <a:r>
              <a:rPr lang="en-US" sz="2100" dirty="0"/>
              <a:t> ma la </a:t>
            </a:r>
            <a:r>
              <a:rPr lang="en-US" sz="2100" dirty="0" err="1"/>
              <a:t>presenza</a:t>
            </a:r>
            <a:r>
              <a:rPr lang="en-US" sz="2100" dirty="0"/>
              <a:t> </a:t>
            </a:r>
            <a:r>
              <a:rPr lang="en-US" sz="2100" dirty="0" err="1"/>
              <a:t>nei</a:t>
            </a:r>
            <a:r>
              <a:rPr lang="en-US" sz="2100" dirty="0"/>
              <a:t> </a:t>
            </a:r>
            <a:r>
              <a:rPr lang="en-US" sz="2100" dirty="0" err="1"/>
              <a:t>parlamenti</a:t>
            </a:r>
            <a:r>
              <a:rPr lang="en-US" sz="2100" dirty="0"/>
              <a:t> è </a:t>
            </a:r>
            <a:r>
              <a:rPr lang="en-US" sz="2100" dirty="0" err="1"/>
              <a:t>ancora</a:t>
            </a:r>
            <a:r>
              <a:rPr lang="en-US" sz="2100" dirty="0"/>
              <a:t> al 23,7% (</a:t>
            </a:r>
            <a:r>
              <a:rPr lang="en-US" sz="2100" dirty="0" err="1"/>
              <a:t>oltre</a:t>
            </a:r>
            <a:r>
              <a:rPr lang="en-US" sz="2100" dirty="0"/>
              <a:t> </a:t>
            </a:r>
            <a:r>
              <a:rPr lang="en-US" sz="2100" dirty="0" err="1"/>
              <a:t>il</a:t>
            </a:r>
            <a:r>
              <a:rPr lang="en-US" sz="2100" dirty="0"/>
              <a:t> 30% in 46 </a:t>
            </a:r>
            <a:r>
              <a:rPr lang="en-US" sz="2100" dirty="0" err="1"/>
              <a:t>paesi</a:t>
            </a:r>
            <a:r>
              <a:rPr lang="en-US" sz="2100" dirty="0"/>
              <a:t>)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2190689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4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0319B6-5D8B-44E7-9102-96EA8F49EE1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6948A">
              <a:alpha val="97255"/>
            </a:srgbClr>
          </a:solidFill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5 -uguaglianza di genere ed emancipazione di donne e ragazze (b)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6F585-300A-4D3E-9F4C-B126A4643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379089"/>
            <a:ext cx="9720071" cy="3185410"/>
          </a:xfrm>
          <a:solidFill>
            <a:srgbClr val="F6948A">
              <a:alpha val="97255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 </a:t>
            </a:r>
            <a:r>
              <a:rPr lang="en-US" dirty="0" err="1"/>
              <a:t>donne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decidono</a:t>
            </a:r>
            <a:r>
              <a:rPr lang="en-US" dirty="0"/>
              <a:t> </a:t>
            </a:r>
            <a:r>
              <a:rPr lang="en-US" dirty="0" err="1"/>
              <a:t>liberamente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rapporti</a:t>
            </a:r>
            <a:r>
              <a:rPr lang="en-US" dirty="0"/>
              <a:t> </a:t>
            </a:r>
            <a:r>
              <a:rPr lang="en-US" dirty="0" err="1"/>
              <a:t>sessuali</a:t>
            </a:r>
            <a:r>
              <a:rPr lang="en-US" dirty="0"/>
              <a:t>, </a:t>
            </a:r>
            <a:r>
              <a:rPr lang="en-US" dirty="0" err="1"/>
              <a:t>contraccezione</a:t>
            </a:r>
            <a:r>
              <a:rPr lang="en-US" dirty="0"/>
              <a:t> e salute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52 per cento</a:t>
            </a:r>
          </a:p>
          <a:p>
            <a:r>
              <a:rPr lang="en-US" dirty="0"/>
              <a:t>Le </a:t>
            </a:r>
            <a:r>
              <a:rPr lang="en-US" dirty="0" err="1"/>
              <a:t>donne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13 per cento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proprietari</a:t>
            </a:r>
            <a:r>
              <a:rPr lang="en-US" dirty="0"/>
              <a:t> di </a:t>
            </a:r>
            <a:r>
              <a:rPr lang="en-US" dirty="0" err="1"/>
              <a:t>terre</a:t>
            </a:r>
            <a:r>
              <a:rPr lang="en-US" dirty="0"/>
              <a:t> </a:t>
            </a:r>
            <a:r>
              <a:rPr lang="en-US" dirty="0" err="1"/>
              <a:t>agricole</a:t>
            </a:r>
            <a:endParaRPr lang="en-US" dirty="0"/>
          </a:p>
          <a:p>
            <a:r>
              <a:rPr lang="en-US" dirty="0"/>
              <a:t>In Nord Africa le </a:t>
            </a:r>
            <a:r>
              <a:rPr lang="en-US" dirty="0" err="1"/>
              <a:t>donne</a:t>
            </a:r>
            <a:r>
              <a:rPr lang="en-US" dirty="0"/>
              <a:t> </a:t>
            </a:r>
            <a:r>
              <a:rPr lang="en-US" dirty="0" err="1"/>
              <a:t>costituiscono</a:t>
            </a:r>
            <a:r>
              <a:rPr lang="en-US" dirty="0"/>
              <a:t> </a:t>
            </a:r>
            <a:r>
              <a:rPr lang="en-US" dirty="0" err="1"/>
              <a:t>meno</a:t>
            </a:r>
            <a:r>
              <a:rPr lang="en-US" dirty="0"/>
              <a:t> di un quinto </a:t>
            </a:r>
            <a:r>
              <a:rPr lang="en-US" dirty="0" err="1"/>
              <a:t>dell’occupazione</a:t>
            </a:r>
            <a:r>
              <a:rPr lang="en-US" dirty="0"/>
              <a:t> non </a:t>
            </a:r>
            <a:r>
              <a:rPr lang="en-US" dirty="0" err="1"/>
              <a:t>agricola</a:t>
            </a:r>
            <a:r>
              <a:rPr lang="en-US" dirty="0"/>
              <a:t>. Nel </a:t>
            </a:r>
            <a:r>
              <a:rPr lang="en-US" dirty="0" err="1"/>
              <a:t>mondo</a:t>
            </a:r>
            <a:r>
              <a:rPr lang="en-US" dirty="0"/>
              <a:t> la quota è passata dal 35% (1990) al 41% (2015) </a:t>
            </a:r>
          </a:p>
          <a:p>
            <a:r>
              <a:rPr lang="it-IT" dirty="0"/>
              <a:t>Più di 100 paesi prevedono allocazioni del bilancio pubblico per la parità di genere.</a:t>
            </a:r>
            <a:endParaRPr lang="en-US" dirty="0"/>
          </a:p>
          <a:p>
            <a:r>
              <a:rPr lang="en-US" dirty="0" err="1"/>
              <a:t>Nell’Asia</a:t>
            </a:r>
            <a:r>
              <a:rPr lang="en-US" dirty="0"/>
              <a:t> </a:t>
            </a:r>
            <a:r>
              <a:rPr lang="en-US" dirty="0" err="1"/>
              <a:t>meridionale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rischio</a:t>
            </a:r>
            <a:r>
              <a:rPr lang="en-US" dirty="0"/>
              <a:t> di </a:t>
            </a:r>
            <a:r>
              <a:rPr lang="en-US" dirty="0" err="1"/>
              <a:t>matrimoni</a:t>
            </a:r>
            <a:r>
              <a:rPr lang="en-US" dirty="0"/>
              <a:t> </a:t>
            </a:r>
            <a:r>
              <a:rPr lang="en-US" dirty="0" err="1"/>
              <a:t>infantili</a:t>
            </a:r>
            <a:r>
              <a:rPr lang="en-US" dirty="0"/>
              <a:t> è </a:t>
            </a:r>
            <a:r>
              <a:rPr lang="en-US" dirty="0" err="1"/>
              <a:t>sceso</a:t>
            </a:r>
            <a:r>
              <a:rPr lang="en-US" dirty="0"/>
              <a:t> dal 2000 di </a:t>
            </a:r>
            <a:r>
              <a:rPr lang="en-US" dirty="0" err="1"/>
              <a:t>oltre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40%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235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26" y="2226817"/>
            <a:ext cx="4477262" cy="3147335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Garantire a tutti la disponibilità e la gestione sostenibile dell’acqua e delle strutture igienico-sanitarie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094" y="1792880"/>
            <a:ext cx="4031380" cy="40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8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DA906A-E312-4934-BA20-90DA53E62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241"/>
            <a:ext cx="12192000" cy="46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B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B0D1EA-A505-46D9-935D-38A54E74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443347" cy="1499616"/>
          </a:xfrm>
          <a:solidFill>
            <a:srgbClr val="A2E2F4"/>
          </a:solidFill>
        </p:spPr>
        <p:txBody>
          <a:bodyPr>
            <a:noAutofit/>
          </a:bodyPr>
          <a:lstStyle/>
          <a:p>
            <a:r>
              <a:rPr lang="it-IT" sz="3800" dirty="0">
                <a:solidFill>
                  <a:schemeClr val="tx1"/>
                </a:solidFill>
              </a:rPr>
              <a:t>6 - disponibilità di acqua e strutture igienico-sanitarie (a)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DFACF0-7AE3-4AB4-9576-09505E5D5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443346" cy="3665095"/>
          </a:xfrm>
          <a:solidFill>
            <a:srgbClr val="A2E2F4"/>
          </a:solidFill>
        </p:spPr>
        <p:txBody>
          <a:bodyPr>
            <a:normAutofit fontScale="55000" lnSpcReduction="20000"/>
          </a:bodyPr>
          <a:lstStyle/>
          <a:p>
            <a:r>
              <a:rPr lang="en-US" sz="5600" dirty="0"/>
              <a:t>Il 25% </a:t>
            </a:r>
            <a:r>
              <a:rPr lang="en-US" sz="5600" dirty="0" err="1"/>
              <a:t>dei</a:t>
            </a:r>
            <a:r>
              <a:rPr lang="en-US" sz="5600" dirty="0"/>
              <a:t> </a:t>
            </a:r>
            <a:r>
              <a:rPr lang="en-US" sz="5600" dirty="0" err="1"/>
              <a:t>centri</a:t>
            </a:r>
            <a:r>
              <a:rPr lang="en-US" sz="5600" dirty="0"/>
              <a:t> </a:t>
            </a:r>
            <a:r>
              <a:rPr lang="en-US" sz="5600" dirty="0" err="1"/>
              <a:t>sanitari</a:t>
            </a:r>
            <a:r>
              <a:rPr lang="en-US" sz="5600" dirty="0"/>
              <a:t> è </a:t>
            </a:r>
            <a:r>
              <a:rPr lang="en-US" sz="5600" dirty="0" err="1"/>
              <a:t>privo</a:t>
            </a:r>
            <a:r>
              <a:rPr lang="en-US" sz="5600" dirty="0"/>
              <a:t> di </a:t>
            </a:r>
            <a:r>
              <a:rPr lang="en-US" sz="5600" dirty="0" err="1"/>
              <a:t>servizi</a:t>
            </a:r>
            <a:r>
              <a:rPr lang="en-US" sz="5600" dirty="0"/>
              <a:t> </a:t>
            </a:r>
            <a:r>
              <a:rPr lang="en-US" sz="5600" dirty="0" err="1"/>
              <a:t>idrici</a:t>
            </a:r>
            <a:endParaRPr lang="en-US" sz="5600" dirty="0"/>
          </a:p>
          <a:p>
            <a:r>
              <a:rPr lang="en-US" sz="5600" dirty="0"/>
              <a:t>Il 30% </a:t>
            </a:r>
            <a:r>
              <a:rPr lang="en-US" sz="5600" dirty="0" err="1"/>
              <a:t>delle</a:t>
            </a:r>
            <a:r>
              <a:rPr lang="en-US" sz="5600" dirty="0"/>
              <a:t> </a:t>
            </a:r>
            <a:r>
              <a:rPr lang="en-US" sz="5600" dirty="0" err="1"/>
              <a:t>persone</a:t>
            </a:r>
            <a:r>
              <a:rPr lang="en-US" sz="5600" dirty="0"/>
              <a:t> non ha accesso a </a:t>
            </a:r>
            <a:r>
              <a:rPr lang="en-US" sz="5600" dirty="0" err="1"/>
              <a:t>servizi</a:t>
            </a:r>
            <a:r>
              <a:rPr lang="en-US" sz="5600" dirty="0"/>
              <a:t> di </a:t>
            </a:r>
            <a:r>
              <a:rPr lang="en-US" sz="5600" dirty="0" err="1"/>
              <a:t>acqua</a:t>
            </a:r>
            <a:r>
              <a:rPr lang="en-US" sz="5600" dirty="0"/>
              <a:t> </a:t>
            </a:r>
            <a:r>
              <a:rPr lang="en-US" sz="5600" dirty="0" err="1"/>
              <a:t>potabile</a:t>
            </a:r>
            <a:r>
              <a:rPr lang="en-US" sz="5600" dirty="0"/>
              <a:t>, </a:t>
            </a:r>
            <a:r>
              <a:rPr lang="en-US" sz="5600" dirty="0" err="1"/>
              <a:t>il</a:t>
            </a:r>
            <a:r>
              <a:rPr lang="en-US" sz="5600" dirty="0"/>
              <a:t> 60% non ha accesso a </a:t>
            </a:r>
            <a:r>
              <a:rPr lang="en-US" sz="5600" dirty="0" err="1"/>
              <a:t>servizi</a:t>
            </a:r>
            <a:r>
              <a:rPr lang="en-US" sz="5600" dirty="0"/>
              <a:t> </a:t>
            </a:r>
            <a:r>
              <a:rPr lang="en-US" sz="5600" dirty="0" err="1"/>
              <a:t>igienici</a:t>
            </a:r>
            <a:r>
              <a:rPr lang="en-US" sz="5600" dirty="0"/>
              <a:t> </a:t>
            </a:r>
            <a:r>
              <a:rPr lang="en-US" sz="5600" dirty="0" err="1"/>
              <a:t>sicuri</a:t>
            </a:r>
            <a:endParaRPr lang="en-US" sz="5600" dirty="0"/>
          </a:p>
          <a:p>
            <a:r>
              <a:rPr lang="en-US" sz="5600" dirty="0" err="1"/>
              <a:t>Almeno</a:t>
            </a:r>
            <a:r>
              <a:rPr lang="en-US" sz="5600" dirty="0"/>
              <a:t> 89 </a:t>
            </a:r>
            <a:r>
              <a:rPr lang="en-US" sz="5600" dirty="0" err="1"/>
              <a:t>milioni</a:t>
            </a:r>
            <a:r>
              <a:rPr lang="en-US" sz="5600" dirty="0"/>
              <a:t> di </a:t>
            </a:r>
            <a:r>
              <a:rPr lang="en-US" sz="5600" dirty="0" err="1"/>
              <a:t>persone</a:t>
            </a:r>
            <a:r>
              <a:rPr lang="en-US" sz="5600" dirty="0"/>
              <a:t> non </a:t>
            </a:r>
            <a:r>
              <a:rPr lang="en-US" sz="5600" dirty="0" err="1"/>
              <a:t>fanno</a:t>
            </a:r>
            <a:r>
              <a:rPr lang="en-US" sz="5600" dirty="0"/>
              <a:t> </a:t>
            </a:r>
            <a:r>
              <a:rPr lang="en-US" sz="5600" dirty="0" err="1"/>
              <a:t>uso</a:t>
            </a:r>
            <a:r>
              <a:rPr lang="en-US" sz="5600" dirty="0"/>
              <a:t> di </a:t>
            </a:r>
            <a:r>
              <a:rPr lang="en-US" sz="5600" dirty="0" err="1"/>
              <a:t>servizi</a:t>
            </a:r>
            <a:r>
              <a:rPr lang="en-US" sz="5600" dirty="0"/>
              <a:t> </a:t>
            </a:r>
            <a:r>
              <a:rPr lang="en-US" sz="5600" dirty="0" err="1"/>
              <a:t>igienici</a:t>
            </a:r>
            <a:endParaRPr lang="en-US" sz="5600" dirty="0"/>
          </a:p>
          <a:p>
            <a:r>
              <a:rPr lang="en-US" sz="5600" dirty="0"/>
              <a:t>Donne e </a:t>
            </a:r>
            <a:r>
              <a:rPr lang="en-US" sz="5600" dirty="0" err="1"/>
              <a:t>ragazze</a:t>
            </a:r>
            <a:r>
              <a:rPr lang="en-US" sz="5600" dirty="0"/>
              <a:t> </a:t>
            </a:r>
            <a:r>
              <a:rPr lang="en-US" sz="5600" dirty="0" err="1"/>
              <a:t>sono</a:t>
            </a:r>
            <a:r>
              <a:rPr lang="en-US" sz="5600" dirty="0"/>
              <a:t> </a:t>
            </a:r>
            <a:r>
              <a:rPr lang="en-US" sz="5600" dirty="0" err="1"/>
              <a:t>responsabili</a:t>
            </a:r>
            <a:r>
              <a:rPr lang="en-US" sz="5600" dirty="0"/>
              <a:t> </a:t>
            </a:r>
            <a:r>
              <a:rPr lang="en-US" sz="5600" dirty="0" err="1"/>
              <a:t>della</a:t>
            </a:r>
            <a:r>
              <a:rPr lang="en-US" sz="5600" dirty="0"/>
              <a:t> </a:t>
            </a:r>
            <a:r>
              <a:rPr lang="en-US" sz="5600" dirty="0" err="1"/>
              <a:t>raccolta</a:t>
            </a:r>
            <a:r>
              <a:rPr lang="en-US" sz="5600" dirty="0"/>
              <a:t> </a:t>
            </a:r>
            <a:r>
              <a:rPr lang="en-US" sz="5600" dirty="0" err="1"/>
              <a:t>dell’acqua</a:t>
            </a:r>
            <a:r>
              <a:rPr lang="en-US" sz="5600" dirty="0"/>
              <a:t> nell’80 per cento </a:t>
            </a:r>
            <a:r>
              <a:rPr lang="en-US" sz="5600" dirty="0" err="1"/>
              <a:t>delle</a:t>
            </a:r>
            <a:r>
              <a:rPr lang="en-US" sz="5600" dirty="0"/>
              <a:t> case </a:t>
            </a:r>
            <a:r>
              <a:rPr lang="en-US" sz="5600" dirty="0" err="1"/>
              <a:t>prive</a:t>
            </a:r>
            <a:r>
              <a:rPr lang="en-US" sz="5600" dirty="0"/>
              <a:t> di </a:t>
            </a:r>
            <a:r>
              <a:rPr lang="en-US" sz="5600" dirty="0" err="1"/>
              <a:t>servizi</a:t>
            </a:r>
            <a:r>
              <a:rPr lang="en-US" sz="5600" dirty="0"/>
              <a:t> </a:t>
            </a:r>
            <a:r>
              <a:rPr lang="en-US" sz="5600" dirty="0" err="1"/>
              <a:t>idrici</a:t>
            </a:r>
            <a:r>
              <a:rPr lang="en-US" sz="5600" dirty="0"/>
              <a:t> </a:t>
            </a:r>
            <a:r>
              <a:rPr lang="en-US" sz="5600" dirty="0" err="1"/>
              <a:t>domestici</a:t>
            </a:r>
            <a:endParaRPr lang="en-US" sz="5600" dirty="0"/>
          </a:p>
          <a:p>
            <a:r>
              <a:rPr lang="en-US" sz="5600" dirty="0"/>
              <a:t>Dal 1990 al 2015, la quota di </a:t>
            </a:r>
            <a:r>
              <a:rPr lang="en-US" sz="5600" dirty="0" err="1"/>
              <a:t>persone</a:t>
            </a:r>
            <a:r>
              <a:rPr lang="en-US" sz="5600" dirty="0"/>
              <a:t> </a:t>
            </a:r>
            <a:r>
              <a:rPr lang="en-US" sz="5600" dirty="0" err="1"/>
              <a:t>che</a:t>
            </a:r>
            <a:r>
              <a:rPr lang="en-US" sz="5600" dirty="0"/>
              <a:t> </a:t>
            </a:r>
            <a:r>
              <a:rPr lang="en-US" sz="5600" dirty="0" err="1"/>
              <a:t>fanno</a:t>
            </a:r>
            <a:r>
              <a:rPr lang="en-US" sz="5600" dirty="0"/>
              <a:t> </a:t>
            </a:r>
            <a:r>
              <a:rPr lang="en-US" sz="5600" dirty="0" err="1"/>
              <a:t>uso</a:t>
            </a:r>
            <a:r>
              <a:rPr lang="en-US" sz="5600" dirty="0"/>
              <a:t> di </a:t>
            </a:r>
            <a:r>
              <a:rPr lang="en-US" sz="5600" dirty="0" err="1"/>
              <a:t>acqua</a:t>
            </a:r>
            <a:r>
              <a:rPr lang="en-US" sz="5600" dirty="0"/>
              <a:t> </a:t>
            </a:r>
            <a:r>
              <a:rPr lang="en-US" sz="5600" dirty="0" err="1"/>
              <a:t>potabile</a:t>
            </a:r>
            <a:r>
              <a:rPr lang="en-US" sz="5600" dirty="0"/>
              <a:t> è passata dal 76 al 90%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4540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B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DFACF0-7AE3-4AB4-9576-09505E5D5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6" y="2248852"/>
            <a:ext cx="10383577" cy="4023360"/>
          </a:xfrm>
          <a:solidFill>
            <a:srgbClr val="A2E2F4"/>
          </a:solidFill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La </a:t>
            </a:r>
            <a:r>
              <a:rPr lang="en-US" sz="11200" dirty="0" err="1"/>
              <a:t>scarsità</a:t>
            </a:r>
            <a:r>
              <a:rPr lang="en-US" sz="11200" dirty="0"/>
              <a:t> di </a:t>
            </a:r>
            <a:r>
              <a:rPr lang="en-US" sz="11200" dirty="0" err="1"/>
              <a:t>acqua</a:t>
            </a:r>
            <a:r>
              <a:rPr lang="en-US" sz="11200" dirty="0"/>
              <a:t> </a:t>
            </a:r>
            <a:r>
              <a:rPr lang="en-US" sz="11200" dirty="0" err="1"/>
              <a:t>colpisce</a:t>
            </a:r>
            <a:r>
              <a:rPr lang="en-US" sz="11200" dirty="0"/>
              <a:t> </a:t>
            </a:r>
            <a:r>
              <a:rPr lang="en-US" sz="11200" dirty="0" err="1"/>
              <a:t>il</a:t>
            </a:r>
            <a:r>
              <a:rPr lang="en-US" sz="11200" dirty="0"/>
              <a:t> 40 per cento </a:t>
            </a:r>
            <a:r>
              <a:rPr lang="en-US" sz="11200" dirty="0" err="1"/>
              <a:t>delle</a:t>
            </a:r>
            <a:r>
              <a:rPr lang="en-US" sz="11200" dirty="0"/>
              <a:t> </a:t>
            </a:r>
            <a:r>
              <a:rPr lang="en-US" sz="11200" dirty="0" err="1"/>
              <a:t>persone</a:t>
            </a:r>
            <a:r>
              <a:rPr lang="en-US" sz="11200" dirty="0"/>
              <a:t> e </a:t>
            </a:r>
            <a:r>
              <a:rPr lang="en-US" sz="11200" dirty="0" err="1"/>
              <a:t>tende</a:t>
            </a:r>
            <a:r>
              <a:rPr lang="en-US" sz="11200" dirty="0"/>
              <a:t> a </a:t>
            </a:r>
            <a:r>
              <a:rPr lang="en-US" sz="11200" dirty="0" err="1"/>
              <a:t>crescere</a:t>
            </a:r>
            <a:r>
              <a:rPr lang="en-US" sz="11200" dirty="0"/>
              <a:t>. </a:t>
            </a:r>
            <a:r>
              <a:rPr lang="en-US" sz="11200" dirty="0" err="1"/>
              <a:t>Più</a:t>
            </a:r>
            <a:r>
              <a:rPr lang="en-US" sz="11200" dirty="0"/>
              <a:t> di 1,7 </a:t>
            </a:r>
            <a:r>
              <a:rPr lang="en-US" sz="11200" dirty="0" err="1"/>
              <a:t>miliardi</a:t>
            </a:r>
            <a:r>
              <a:rPr lang="en-US" sz="11200" dirty="0"/>
              <a:t> di </a:t>
            </a:r>
            <a:r>
              <a:rPr lang="en-US" sz="11200" dirty="0" err="1"/>
              <a:t>persone</a:t>
            </a:r>
            <a:r>
              <a:rPr lang="en-US" sz="11200" dirty="0"/>
              <a:t> </a:t>
            </a:r>
            <a:r>
              <a:rPr lang="en-US" sz="11200" dirty="0" err="1"/>
              <a:t>vivono</a:t>
            </a:r>
            <a:r>
              <a:rPr lang="en-US" sz="11200" dirty="0"/>
              <a:t> in </a:t>
            </a:r>
            <a:r>
              <a:rPr lang="en-US" sz="11200" dirty="0" err="1"/>
              <a:t>bacini</a:t>
            </a:r>
            <a:r>
              <a:rPr lang="en-US" sz="11200" dirty="0"/>
              <a:t> </a:t>
            </a:r>
            <a:r>
              <a:rPr lang="en-US" sz="11200" dirty="0" err="1"/>
              <a:t>idrici</a:t>
            </a:r>
            <a:r>
              <a:rPr lang="en-US" sz="11200" dirty="0"/>
              <a:t> in cui </a:t>
            </a:r>
            <a:r>
              <a:rPr lang="en-US" sz="11200" dirty="0" err="1"/>
              <a:t>l’emungimento</a:t>
            </a:r>
            <a:r>
              <a:rPr lang="en-US" sz="11200" dirty="0"/>
              <a:t> è </a:t>
            </a:r>
            <a:r>
              <a:rPr lang="en-US" sz="11200" dirty="0" err="1"/>
              <a:t>superiore</a:t>
            </a:r>
            <a:r>
              <a:rPr lang="en-US" sz="11200" dirty="0"/>
              <a:t> </a:t>
            </a:r>
            <a:r>
              <a:rPr lang="en-US" sz="11200" dirty="0" err="1"/>
              <a:t>alla</a:t>
            </a:r>
            <a:r>
              <a:rPr lang="en-US" sz="11200" dirty="0"/>
              <a:t> </a:t>
            </a:r>
            <a:r>
              <a:rPr lang="en-US" sz="11200" dirty="0" err="1"/>
              <a:t>ricarica</a:t>
            </a:r>
            <a:endParaRPr lang="en-US" sz="11200" dirty="0"/>
          </a:p>
          <a:p>
            <a:r>
              <a:rPr lang="en-US" sz="11200" dirty="0" err="1"/>
              <a:t>Oltre</a:t>
            </a:r>
            <a:r>
              <a:rPr lang="en-US" sz="11200" dirty="0"/>
              <a:t> l’80 per cento </a:t>
            </a:r>
            <a:r>
              <a:rPr lang="en-US" sz="11200" dirty="0" err="1"/>
              <a:t>delle</a:t>
            </a:r>
            <a:r>
              <a:rPr lang="en-US" sz="11200" dirty="0"/>
              <a:t> </a:t>
            </a:r>
            <a:r>
              <a:rPr lang="en-US" sz="11200" dirty="0" err="1"/>
              <a:t>acque</a:t>
            </a:r>
            <a:r>
              <a:rPr lang="en-US" sz="11200" dirty="0"/>
              <a:t> </a:t>
            </a:r>
            <a:r>
              <a:rPr lang="en-US" sz="11200" dirty="0" err="1"/>
              <a:t>reflue</a:t>
            </a:r>
            <a:r>
              <a:rPr lang="en-US" sz="11200" dirty="0"/>
              <a:t> </a:t>
            </a:r>
            <a:r>
              <a:rPr lang="en-US" sz="11200" dirty="0" err="1"/>
              <a:t>finisce</a:t>
            </a:r>
            <a:r>
              <a:rPr lang="en-US" sz="11200" dirty="0"/>
              <a:t> in </a:t>
            </a:r>
            <a:r>
              <a:rPr lang="en-US" sz="11200" dirty="0" err="1"/>
              <a:t>fiumi</a:t>
            </a:r>
            <a:r>
              <a:rPr lang="en-US" sz="11200" dirty="0"/>
              <a:t>, </a:t>
            </a:r>
            <a:r>
              <a:rPr lang="en-US" sz="11200" dirty="0" err="1"/>
              <a:t>laghi</a:t>
            </a:r>
            <a:r>
              <a:rPr lang="en-US" sz="11200" dirty="0"/>
              <a:t> e </a:t>
            </a:r>
            <a:r>
              <a:rPr lang="en-US" sz="11200" dirty="0" err="1"/>
              <a:t>mari</a:t>
            </a:r>
            <a:r>
              <a:rPr lang="en-US" sz="11200" dirty="0"/>
              <a:t> senza </a:t>
            </a:r>
            <a:r>
              <a:rPr lang="en-US" sz="11200" dirty="0" err="1"/>
              <a:t>trattamento</a:t>
            </a:r>
            <a:endParaRPr lang="en-US" sz="11200" dirty="0"/>
          </a:p>
          <a:p>
            <a:r>
              <a:rPr lang="en-US" sz="11200" dirty="0" err="1"/>
              <a:t>Ogni</a:t>
            </a:r>
            <a:r>
              <a:rPr lang="en-US" sz="11200" dirty="0"/>
              <a:t> </a:t>
            </a:r>
            <a:r>
              <a:rPr lang="en-US" sz="11200" dirty="0" err="1"/>
              <a:t>giorno</a:t>
            </a:r>
            <a:r>
              <a:rPr lang="en-US" sz="11200" dirty="0"/>
              <a:t> 1.000 bambini </a:t>
            </a:r>
            <a:r>
              <a:rPr lang="en-US" sz="11200" dirty="0" err="1"/>
              <a:t>muoiono</a:t>
            </a:r>
            <a:r>
              <a:rPr lang="en-US" sz="11200" dirty="0"/>
              <a:t> per </a:t>
            </a:r>
            <a:r>
              <a:rPr lang="en-US" sz="11200" dirty="0" err="1"/>
              <a:t>malattie</a:t>
            </a:r>
            <a:r>
              <a:rPr lang="en-US" sz="11200" dirty="0"/>
              <a:t> </a:t>
            </a:r>
            <a:r>
              <a:rPr lang="en-US" sz="11200" dirty="0" err="1"/>
              <a:t>causate</a:t>
            </a:r>
            <a:r>
              <a:rPr lang="en-US" sz="11200" dirty="0"/>
              <a:t> da </a:t>
            </a:r>
            <a:r>
              <a:rPr lang="en-US" sz="11200" dirty="0" err="1"/>
              <a:t>acque</a:t>
            </a:r>
            <a:r>
              <a:rPr lang="en-US" sz="11200" dirty="0"/>
              <a:t> </a:t>
            </a:r>
            <a:r>
              <a:rPr lang="en-US" sz="11200" dirty="0" err="1"/>
              <a:t>sporche</a:t>
            </a:r>
            <a:r>
              <a:rPr lang="en-US" sz="11200" dirty="0"/>
              <a:t> e </a:t>
            </a:r>
            <a:r>
              <a:rPr lang="en-US" sz="11200" dirty="0" err="1"/>
              <a:t>mancanza</a:t>
            </a:r>
            <a:r>
              <a:rPr lang="en-US" sz="11200" dirty="0"/>
              <a:t> di </a:t>
            </a:r>
            <a:r>
              <a:rPr lang="en-US" sz="11200" dirty="0" err="1"/>
              <a:t>servizi</a:t>
            </a:r>
            <a:r>
              <a:rPr lang="en-US" sz="11200" dirty="0"/>
              <a:t> </a:t>
            </a:r>
            <a:r>
              <a:rPr lang="en-US" sz="11200" dirty="0" err="1"/>
              <a:t>igienici</a:t>
            </a:r>
            <a:endParaRPr lang="en-US" sz="11200" dirty="0"/>
          </a:p>
          <a:p>
            <a:r>
              <a:rPr lang="en-US" sz="11200" dirty="0"/>
              <a:t>Il 70% </a:t>
            </a:r>
            <a:r>
              <a:rPr lang="en-US" sz="11200" dirty="0" err="1"/>
              <a:t>dell’acqua</a:t>
            </a:r>
            <a:r>
              <a:rPr lang="en-US" sz="11200" dirty="0"/>
              <a:t> </a:t>
            </a:r>
            <a:r>
              <a:rPr lang="en-US" sz="11200" dirty="0" err="1"/>
              <a:t>usata</a:t>
            </a:r>
            <a:r>
              <a:rPr lang="en-US" sz="11200" dirty="0"/>
              <a:t> </a:t>
            </a:r>
            <a:r>
              <a:rPr lang="en-US" sz="11200" dirty="0" err="1"/>
              <a:t>dagli</a:t>
            </a:r>
            <a:r>
              <a:rPr lang="en-US" sz="11200" dirty="0"/>
              <a:t> </a:t>
            </a:r>
            <a:r>
              <a:rPr lang="en-US" sz="11200" dirty="0" err="1"/>
              <a:t>esseri</a:t>
            </a:r>
            <a:r>
              <a:rPr lang="en-US" sz="11200" dirty="0"/>
              <a:t> </a:t>
            </a:r>
            <a:r>
              <a:rPr lang="en-US" sz="11200" dirty="0" err="1"/>
              <a:t>umani</a:t>
            </a:r>
            <a:r>
              <a:rPr lang="en-US" sz="11200" dirty="0"/>
              <a:t> è per </a:t>
            </a:r>
            <a:r>
              <a:rPr lang="en-US" sz="11200" dirty="0" err="1"/>
              <a:t>irrigazione</a:t>
            </a:r>
            <a:endParaRPr lang="en-US" sz="11200" dirty="0"/>
          </a:p>
          <a:p>
            <a:r>
              <a:rPr lang="en-US" sz="11200" dirty="0"/>
              <a:t>Le </a:t>
            </a:r>
            <a:r>
              <a:rPr lang="en-US" sz="11200" dirty="0" err="1"/>
              <a:t>catastrofi</a:t>
            </a:r>
            <a:r>
              <a:rPr lang="en-US" sz="11200" dirty="0"/>
              <a:t> legate </a:t>
            </a:r>
            <a:r>
              <a:rPr lang="en-US" sz="11200" dirty="0" err="1"/>
              <a:t>all’acqua</a:t>
            </a:r>
            <a:r>
              <a:rPr lang="en-US" sz="11200" dirty="0"/>
              <a:t> </a:t>
            </a:r>
            <a:r>
              <a:rPr lang="en-US" sz="11200" dirty="0" err="1"/>
              <a:t>causano</a:t>
            </a:r>
            <a:r>
              <a:rPr lang="en-US" sz="11200" dirty="0"/>
              <a:t> </a:t>
            </a:r>
            <a:r>
              <a:rPr lang="en-US" sz="11200" dirty="0" err="1"/>
              <a:t>il</a:t>
            </a:r>
            <a:r>
              <a:rPr lang="en-US" sz="11200" dirty="0"/>
              <a:t> 70% </a:t>
            </a:r>
            <a:r>
              <a:rPr lang="en-US" sz="11200" dirty="0" err="1"/>
              <a:t>delle</a:t>
            </a:r>
            <a:r>
              <a:rPr lang="en-US" sz="11200" dirty="0"/>
              <a:t> </a:t>
            </a:r>
            <a:r>
              <a:rPr lang="en-US" sz="11200" dirty="0" err="1"/>
              <a:t>morti</a:t>
            </a:r>
            <a:r>
              <a:rPr lang="en-US" sz="11200" dirty="0"/>
              <a:t> per </a:t>
            </a:r>
            <a:r>
              <a:rPr lang="en-US" sz="11200" dirty="0" err="1"/>
              <a:t>disastri</a:t>
            </a:r>
            <a:r>
              <a:rPr lang="en-US" sz="11200" dirty="0"/>
              <a:t> </a:t>
            </a:r>
            <a:r>
              <a:rPr lang="en-US" sz="11200" dirty="0" err="1"/>
              <a:t>naturali</a:t>
            </a:r>
            <a:endParaRPr lang="en-US" sz="11200" dirty="0"/>
          </a:p>
          <a:p>
            <a:br>
              <a:rPr lang="en-US" dirty="0"/>
            </a:b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9DC08B1-7982-43C3-94D3-CEF714CE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7" y="585788"/>
            <a:ext cx="10383578" cy="1498600"/>
          </a:xfrm>
          <a:solidFill>
            <a:srgbClr val="A2E2F4"/>
          </a:solidFill>
        </p:spPr>
        <p:txBody>
          <a:bodyPr>
            <a:noAutofit/>
          </a:bodyPr>
          <a:lstStyle/>
          <a:p>
            <a:r>
              <a:rPr lang="it-IT" sz="3800" dirty="0">
                <a:solidFill>
                  <a:schemeClr val="tx1"/>
                </a:solidFill>
              </a:rPr>
              <a:t>6 - disponibilità di acqua e strutture igienico-sanitarie (b)</a:t>
            </a:r>
          </a:p>
        </p:txBody>
      </p:sp>
    </p:spTree>
    <p:extLst>
      <p:ext uri="{BB962C8B-B14F-4D97-AF65-F5344CB8AC3E}">
        <p14:creationId xmlns:p14="http://schemas.microsoft.com/office/powerpoint/2010/main" val="371951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FD9DA8-DDB6-4DFE-85CC-80BFD1857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2" y="798286"/>
            <a:ext cx="11492641" cy="56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59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286" y="3058593"/>
            <a:ext cx="5328138" cy="1499616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Assicurare a tutti l’accesso a sistemi di energia economici, affidabili, sostenibili e moderni</a:t>
            </a:r>
            <a:endParaRPr 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085" y="1797038"/>
            <a:ext cx="4038924" cy="402272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16062" y="2286000"/>
            <a:ext cx="5328137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94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78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6774F9-0D4C-4F8A-A4B0-3157D3A71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09" y="0"/>
            <a:ext cx="10807381" cy="6858000"/>
          </a:xfrm>
          <a:prstGeom prst="rect">
            <a:avLst/>
          </a:prstGeom>
          <a:solidFill>
            <a:srgbClr val="8297C2"/>
          </a:solidFill>
        </p:spPr>
      </p:pic>
    </p:spTree>
    <p:extLst>
      <p:ext uri="{BB962C8B-B14F-4D97-AF65-F5344CB8AC3E}">
        <p14:creationId xmlns:p14="http://schemas.microsoft.com/office/powerpoint/2010/main" val="165679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C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A6E3BF-AFE0-4C0E-B206-18BFAF7203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CE18C"/>
          </a:solidFill>
        </p:spPr>
        <p:txBody>
          <a:bodyPr>
            <a:noAutofit/>
          </a:bodyPr>
          <a:lstStyle/>
          <a:p>
            <a:r>
              <a:rPr lang="es-419" sz="4400" dirty="0">
                <a:solidFill>
                  <a:schemeClr val="tx1"/>
                </a:solidFill>
              </a:rPr>
              <a:t>7 – </a:t>
            </a:r>
            <a:r>
              <a:rPr lang="es-419" sz="4400" dirty="0" err="1">
                <a:solidFill>
                  <a:schemeClr val="tx1"/>
                </a:solidFill>
              </a:rPr>
              <a:t>sistemi</a:t>
            </a:r>
            <a:r>
              <a:rPr lang="es-419" sz="4400" dirty="0">
                <a:solidFill>
                  <a:schemeClr val="tx1"/>
                </a:solidFill>
              </a:rPr>
              <a:t> </a:t>
            </a:r>
            <a:r>
              <a:rPr lang="es-419" sz="4400" dirty="0" err="1">
                <a:solidFill>
                  <a:schemeClr val="tx1"/>
                </a:solidFill>
              </a:rPr>
              <a:t>energetici</a:t>
            </a:r>
            <a:r>
              <a:rPr lang="es-419" sz="4400" dirty="0">
                <a:solidFill>
                  <a:schemeClr val="tx1"/>
                </a:solidFill>
              </a:rPr>
              <a:t> </a:t>
            </a:r>
            <a:r>
              <a:rPr lang="it-IT" sz="4400" dirty="0">
                <a:solidFill>
                  <a:schemeClr val="tx1"/>
                </a:solidFill>
              </a:rPr>
              <a:t>economici, affidabili, sostenibili e moderni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C4B216-A3F8-48C7-BBAA-8A75CA82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3530184"/>
          </a:xfrm>
          <a:solidFill>
            <a:srgbClr val="FCE18C"/>
          </a:solidFill>
        </p:spPr>
        <p:txBody>
          <a:bodyPr>
            <a:normAutofit/>
          </a:bodyPr>
          <a:lstStyle/>
          <a:p>
            <a:r>
              <a:rPr lang="it-IT" dirty="0"/>
              <a:t>Il 13% per cento delle persone non ha accesso a reti elettriche moderne</a:t>
            </a:r>
          </a:p>
          <a:p>
            <a:r>
              <a:rPr lang="it-IT" dirty="0"/>
              <a:t>3 miliardi di persone cucinano e si riscaldano con legna, carbone, deiezioni animali</a:t>
            </a:r>
          </a:p>
          <a:p>
            <a:r>
              <a:rPr lang="it-IT" dirty="0"/>
              <a:t>L’energia è la principale causa umana del cambiamento climatico (50% delle </a:t>
            </a:r>
            <a:r>
              <a:rPr lang="it-IT" dirty="0" err="1"/>
              <a:t>emission</a:t>
            </a:r>
            <a:r>
              <a:rPr lang="it-IT" dirty="0"/>
              <a:t> di gas serra)</a:t>
            </a:r>
          </a:p>
          <a:p>
            <a:r>
              <a:rPr lang="it-IT" dirty="0"/>
              <a:t>L’inquinamento domestico da combustibile ha causato 4.3 milioni di morti nel 2012 (il 60% sono </a:t>
            </a:r>
            <a:r>
              <a:rPr lang="it-IT" dirty="0" err="1"/>
              <a:t>onne</a:t>
            </a:r>
            <a:r>
              <a:rPr lang="it-IT" dirty="0"/>
              <a:t> e bambine)</a:t>
            </a:r>
          </a:p>
          <a:p>
            <a:r>
              <a:rPr lang="it-IT" dirty="0"/>
              <a:t>Nel 2015 il 17.5% dell’energia prodotta derivava da fonti rinnovabili</a:t>
            </a:r>
          </a:p>
        </p:txBody>
      </p:sp>
    </p:spTree>
    <p:extLst>
      <p:ext uri="{BB962C8B-B14F-4D97-AF65-F5344CB8AC3E}">
        <p14:creationId xmlns:p14="http://schemas.microsoft.com/office/powerpoint/2010/main" val="899240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69" y="2522862"/>
            <a:ext cx="5181800" cy="2128004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Incentivare una crescita economica duratura, inclusiva e sostenibile, un’occupazione piena e produttiva e un lavoro dignitoso per tutti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2935" y="1725403"/>
            <a:ext cx="403892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9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B4662D-0C50-465D-8AEF-4E5B6479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7" y="0"/>
            <a:ext cx="10964825" cy="6858000"/>
          </a:xfrm>
          <a:prstGeom prst="rect">
            <a:avLst/>
          </a:prstGeom>
          <a:solidFill>
            <a:srgbClr val="1769A3"/>
          </a:solidFill>
        </p:spPr>
      </p:pic>
    </p:spTree>
    <p:extLst>
      <p:ext uri="{BB962C8B-B14F-4D97-AF65-F5344CB8AC3E}">
        <p14:creationId xmlns:p14="http://schemas.microsoft.com/office/powerpoint/2010/main" val="2799642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31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73DF2-E04C-407E-A04B-245A35C15A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0AABE"/>
          </a:solidFill>
        </p:spPr>
        <p:txBody>
          <a:bodyPr>
            <a:noAutofit/>
          </a:bodyPr>
          <a:lstStyle/>
          <a:p>
            <a:r>
              <a:rPr lang="es-419" sz="4000" dirty="0">
                <a:solidFill>
                  <a:schemeClr val="tx1"/>
                </a:solidFill>
              </a:rPr>
              <a:t>8 - </a:t>
            </a:r>
            <a:r>
              <a:rPr lang="it-IT" sz="4000" dirty="0">
                <a:solidFill>
                  <a:schemeClr val="tx1"/>
                </a:solidFill>
              </a:rPr>
              <a:t>crescita economica duratura, inclusiva e sostenibile, PIENA occupazione, Lavoro dignitoso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9B645F-7849-4A20-895C-16277AB7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551476"/>
            <a:ext cx="9720071" cy="3530184"/>
          </a:xfrm>
          <a:solidFill>
            <a:srgbClr val="F0AABE"/>
          </a:solidFill>
        </p:spPr>
        <p:txBody>
          <a:bodyPr>
            <a:normAutofit lnSpcReduction="10000"/>
          </a:bodyPr>
          <a:lstStyle/>
          <a:p>
            <a:r>
              <a:rPr lang="it-IT" dirty="0"/>
              <a:t>Disoccupazione nel mondo: dal 6,4% (2000) al 5,6% (2017)</a:t>
            </a:r>
          </a:p>
          <a:p>
            <a:r>
              <a:rPr lang="it-IT" dirty="0"/>
              <a:t>2016: 61% dei lavoratori in attività informali (primario e terziario). Agricoltura: 51% informali.</a:t>
            </a:r>
          </a:p>
          <a:p>
            <a:r>
              <a:rPr lang="it-IT" dirty="0"/>
              <a:t>Gli uomini guadagnano il 12,5% più delle donne (40 paesi sui 45 con dati). Stima di 68 anni  </a:t>
            </a:r>
            <a:r>
              <a:rPr lang="it-IT" dirty="0" err="1"/>
              <a:t>oggiper</a:t>
            </a:r>
            <a:r>
              <a:rPr lang="it-IT" dirty="0"/>
              <a:t> raggiungere eguale retribuzione.</a:t>
            </a:r>
          </a:p>
          <a:p>
            <a:r>
              <a:rPr lang="it-IT" dirty="0"/>
              <a:t>Svolgimento di un’attività economica: donne 63%, uomini:94%. Nonostante la loro crescente presenza nella vita pubblica, le donne svolgono tuttora quasi tre volte più degli uomini lavoro domestico e di cura non retribuito</a:t>
            </a:r>
          </a:p>
          <a:p>
            <a:r>
              <a:rPr lang="it-IT" dirty="0"/>
              <a:t>Fra il 2016 e il 2030 occorrono 470 milioni di nuovi posti di lavoro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258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51685" y="2789429"/>
            <a:ext cx="5772654" cy="1489769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Costruire infrastrutture resilienti e promuovere l'innovazione e una industrializzazione equa, responsabile e sostenibile</a:t>
            </a:r>
            <a:endParaRPr 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354" y="1955997"/>
            <a:ext cx="3671778" cy="3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29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21A031-BAA5-4FB3-8B3E-7A7BB446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1" y="0"/>
            <a:ext cx="10287000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4817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6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5E550-0118-404E-89BF-B6691D11619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9B191"/>
          </a:solidFill>
        </p:spPr>
        <p:txBody>
          <a:bodyPr>
            <a:normAutofit fontScale="90000"/>
          </a:bodyPr>
          <a:lstStyle/>
          <a:p>
            <a:r>
              <a:rPr lang="es-419" dirty="0"/>
              <a:t>9 - </a:t>
            </a:r>
            <a:r>
              <a:rPr lang="es-419" sz="4400" dirty="0"/>
              <a:t>I</a:t>
            </a:r>
            <a:r>
              <a:rPr lang="it-IT" sz="4400" dirty="0" err="1">
                <a:solidFill>
                  <a:schemeClr val="tx1"/>
                </a:solidFill>
              </a:rPr>
              <a:t>nfrastrutture</a:t>
            </a:r>
            <a:r>
              <a:rPr lang="it-IT" sz="4400" dirty="0">
                <a:solidFill>
                  <a:schemeClr val="tx1"/>
                </a:solidFill>
              </a:rPr>
              <a:t> resilienti, industrializzazione equa, responsabile e sostenibile (a)</a:t>
            </a:r>
            <a:r>
              <a:rPr lang="es-419" sz="4400" dirty="0">
                <a:solidFill>
                  <a:schemeClr val="tx1"/>
                </a:solidFill>
              </a:rPr>
              <a:t> </a:t>
            </a:r>
            <a:endParaRPr lang="it-IT" sz="4400" dirty="0">
              <a:solidFill>
                <a:schemeClr val="tx1"/>
              </a:solidFill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089C8CB-AA4C-4920-B060-1B0FE500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4144780"/>
          </a:xfrm>
          <a:solidFill>
            <a:srgbClr val="F9B191"/>
          </a:solidFill>
        </p:spPr>
        <p:txBody>
          <a:bodyPr>
            <a:noAutofit/>
          </a:bodyPr>
          <a:lstStyle/>
          <a:p>
            <a:r>
              <a:rPr lang="en-US" sz="2800" dirty="0"/>
              <a:t>In </a:t>
            </a:r>
            <a:r>
              <a:rPr lang="en-US" sz="2800" dirty="0" err="1"/>
              <a:t>molti</a:t>
            </a:r>
            <a:r>
              <a:rPr lang="en-US" sz="2800" dirty="0"/>
              <a:t> </a:t>
            </a:r>
            <a:r>
              <a:rPr lang="en-US" sz="2800" dirty="0" err="1"/>
              <a:t>paesi</a:t>
            </a:r>
            <a:r>
              <a:rPr lang="en-US" sz="2800" dirty="0"/>
              <a:t> </a:t>
            </a:r>
            <a:r>
              <a:rPr lang="en-US" sz="2800" dirty="0" err="1"/>
              <a:t>mancano</a:t>
            </a:r>
            <a:r>
              <a:rPr lang="en-US" sz="2800" dirty="0"/>
              <a:t> </a:t>
            </a:r>
            <a:r>
              <a:rPr lang="en-US" sz="2800" dirty="0" err="1"/>
              <a:t>strade</a:t>
            </a:r>
            <a:r>
              <a:rPr lang="en-US" sz="2800" dirty="0"/>
              <a:t>, </a:t>
            </a:r>
            <a:r>
              <a:rPr lang="en-US" sz="2800" dirty="0" err="1"/>
              <a:t>tecnologie</a:t>
            </a:r>
            <a:r>
              <a:rPr lang="en-US" sz="2800" dirty="0"/>
              <a:t> </a:t>
            </a:r>
            <a:r>
              <a:rPr lang="en-US" sz="2800" dirty="0" err="1"/>
              <a:t>informatiche</a:t>
            </a:r>
            <a:r>
              <a:rPr lang="en-US" sz="2800" dirty="0"/>
              <a:t>, </a:t>
            </a:r>
            <a:r>
              <a:rPr lang="en-US" sz="2800" dirty="0" err="1"/>
              <a:t>sistemi</a:t>
            </a:r>
            <a:r>
              <a:rPr lang="en-US" sz="2800" dirty="0"/>
              <a:t> </a:t>
            </a:r>
            <a:r>
              <a:rPr lang="en-US" sz="2800" dirty="0" err="1"/>
              <a:t>fognari</a:t>
            </a:r>
            <a:r>
              <a:rPr lang="en-US" sz="2800" dirty="0"/>
              <a:t>, </a:t>
            </a:r>
            <a:r>
              <a:rPr lang="en-US" sz="2800" dirty="0" err="1"/>
              <a:t>reti</a:t>
            </a:r>
            <a:r>
              <a:rPr lang="en-US" sz="2800" dirty="0"/>
              <a:t> </a:t>
            </a:r>
            <a:r>
              <a:rPr lang="en-US" sz="2800" dirty="0" err="1"/>
              <a:t>elettriche</a:t>
            </a:r>
            <a:r>
              <a:rPr lang="en-US" sz="2800" dirty="0"/>
              <a:t>, </a:t>
            </a:r>
            <a:r>
              <a:rPr lang="en-US" sz="2800" dirty="0" err="1"/>
              <a:t>acqua</a:t>
            </a:r>
            <a:r>
              <a:rPr lang="en-US" sz="2800" dirty="0"/>
              <a:t>, con </a:t>
            </a:r>
            <a:r>
              <a:rPr lang="en-US" sz="2800" dirty="0" err="1"/>
              <a:t>un’incidenza</a:t>
            </a:r>
            <a:r>
              <a:rPr lang="en-US" sz="2800" dirty="0"/>
              <a:t> negative </a:t>
            </a:r>
            <a:r>
              <a:rPr lang="en-US" sz="2800" dirty="0" err="1"/>
              <a:t>sulla</a:t>
            </a:r>
            <a:r>
              <a:rPr lang="en-US" sz="2800" dirty="0"/>
              <a:t> </a:t>
            </a:r>
            <a:r>
              <a:rPr lang="en-US" sz="2800" dirty="0" err="1"/>
              <a:t>produttività</a:t>
            </a:r>
            <a:r>
              <a:rPr lang="en-US" sz="2800" dirty="0"/>
              <a:t> </a:t>
            </a:r>
            <a:r>
              <a:rPr lang="en-US" sz="2800" dirty="0" err="1"/>
              <a:t>sino</a:t>
            </a:r>
            <a:r>
              <a:rPr lang="en-US" sz="2800" dirty="0"/>
              <a:t> al 40% del </a:t>
            </a:r>
            <a:r>
              <a:rPr lang="en-US" sz="2800" dirty="0" err="1"/>
              <a:t>suo</a:t>
            </a:r>
            <a:r>
              <a:rPr lang="en-US" sz="2800" dirty="0"/>
              <a:t> </a:t>
            </a:r>
            <a:r>
              <a:rPr lang="en-US" sz="2800" dirty="0" err="1"/>
              <a:t>potenziale</a:t>
            </a:r>
            <a:endParaRPr lang="en-US" sz="2800" dirty="0"/>
          </a:p>
          <a:p>
            <a:r>
              <a:rPr lang="en-US" sz="2800" dirty="0"/>
              <a:t>Il 16% </a:t>
            </a:r>
            <a:r>
              <a:rPr lang="en-US" sz="2800" dirty="0" err="1"/>
              <a:t>delle</a:t>
            </a:r>
            <a:r>
              <a:rPr lang="en-US" sz="2800" dirty="0"/>
              <a:t> </a:t>
            </a:r>
            <a:r>
              <a:rPr lang="en-US" sz="2800" dirty="0" err="1"/>
              <a:t>persone</a:t>
            </a:r>
            <a:r>
              <a:rPr lang="en-US" sz="2800" dirty="0"/>
              <a:t> non ha accesso a </a:t>
            </a:r>
            <a:r>
              <a:rPr lang="en-US" sz="2800" dirty="0" err="1"/>
              <a:t>banda</a:t>
            </a:r>
            <a:r>
              <a:rPr lang="en-US" sz="2800" dirty="0"/>
              <a:t> </a:t>
            </a:r>
            <a:r>
              <a:rPr lang="en-US" sz="2800" dirty="0" err="1"/>
              <a:t>larga</a:t>
            </a:r>
            <a:r>
              <a:rPr lang="en-US" sz="2800" dirty="0"/>
              <a:t> mobile</a:t>
            </a:r>
          </a:p>
          <a:p>
            <a:r>
              <a:rPr lang="en-US" sz="2800" dirty="0"/>
              <a:t>La quota di </a:t>
            </a:r>
            <a:r>
              <a:rPr lang="en-US" sz="2800" dirty="0" err="1"/>
              <a:t>valore</a:t>
            </a:r>
            <a:r>
              <a:rPr lang="en-US" sz="2800" dirty="0"/>
              <a:t> </a:t>
            </a:r>
            <a:r>
              <a:rPr lang="en-US" sz="2800" dirty="0" err="1"/>
              <a:t>aggiunto</a:t>
            </a:r>
            <a:r>
              <a:rPr lang="en-US" sz="2800" dirty="0"/>
              <a:t> </a:t>
            </a:r>
            <a:r>
              <a:rPr lang="en-US" sz="2800" dirty="0" err="1"/>
              <a:t>nella</a:t>
            </a:r>
            <a:r>
              <a:rPr lang="en-US" sz="2800" dirty="0"/>
              <a:t> </a:t>
            </a:r>
            <a:r>
              <a:rPr lang="en-US" sz="2800" dirty="0" err="1"/>
              <a:t>produizione</a:t>
            </a:r>
            <a:r>
              <a:rPr lang="en-US" sz="2800" dirty="0"/>
              <a:t> </a:t>
            </a:r>
            <a:r>
              <a:rPr lang="en-US" sz="2800" dirty="0" err="1"/>
              <a:t>industriale</a:t>
            </a:r>
            <a:r>
              <a:rPr lang="en-US" sz="2800" dirty="0"/>
              <a:t> è </a:t>
            </a:r>
            <a:r>
              <a:rPr lang="en-US" sz="2800" dirty="0" err="1"/>
              <a:t>aumentato</a:t>
            </a:r>
            <a:r>
              <a:rPr lang="en-US" sz="2800" dirty="0"/>
              <a:t> dal 15,2% (2005) al 16,3% (2017), </a:t>
            </a:r>
            <a:r>
              <a:rPr lang="en-US" sz="2800" dirty="0" err="1"/>
              <a:t>soprattutto</a:t>
            </a:r>
            <a:r>
              <a:rPr lang="en-US" sz="2800" dirty="0"/>
              <a:t> </a:t>
            </a:r>
            <a:r>
              <a:rPr lang="en-US" sz="2800" dirty="0" err="1"/>
              <a:t>grazie</a:t>
            </a:r>
            <a:r>
              <a:rPr lang="en-US" sz="2800" dirty="0"/>
              <a:t>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crescita</a:t>
            </a:r>
            <a:r>
              <a:rPr lang="en-US" sz="2800" dirty="0"/>
              <a:t> in Asia</a:t>
            </a:r>
          </a:p>
          <a:p>
            <a:r>
              <a:rPr lang="en-US" sz="2800" dirty="0" err="1"/>
              <a:t>Ogni</a:t>
            </a:r>
            <a:r>
              <a:rPr lang="en-US" sz="2800" dirty="0"/>
              <a:t> </a:t>
            </a:r>
            <a:r>
              <a:rPr lang="en-US" sz="2800" dirty="0" err="1"/>
              <a:t>posto</a:t>
            </a:r>
            <a:r>
              <a:rPr lang="en-US" sz="2800" dirty="0"/>
              <a:t> di </a:t>
            </a:r>
            <a:r>
              <a:rPr lang="en-US" sz="2800" dirty="0" err="1"/>
              <a:t>lavoro</a:t>
            </a:r>
            <a:r>
              <a:rPr lang="en-US" sz="2800" dirty="0"/>
              <a:t> </a:t>
            </a:r>
            <a:r>
              <a:rPr lang="en-US" sz="2800" dirty="0" err="1"/>
              <a:t>creato</a:t>
            </a:r>
            <a:r>
              <a:rPr lang="en-US" sz="2800" dirty="0"/>
              <a:t> </a:t>
            </a:r>
            <a:r>
              <a:rPr lang="en-US" sz="2800" dirty="0" err="1"/>
              <a:t>nella</a:t>
            </a:r>
            <a:r>
              <a:rPr lang="en-US" sz="2800" dirty="0"/>
              <a:t> </a:t>
            </a:r>
            <a:r>
              <a:rPr lang="en-US" sz="2800" dirty="0" err="1"/>
              <a:t>manifattura</a:t>
            </a:r>
            <a:r>
              <a:rPr lang="en-US" sz="2800" dirty="0"/>
              <a:t> genera 2,2 </a:t>
            </a:r>
            <a:r>
              <a:rPr lang="en-US" sz="2800" dirty="0" err="1"/>
              <a:t>posti</a:t>
            </a:r>
            <a:r>
              <a:rPr lang="en-US" sz="2800" dirty="0"/>
              <a:t> di </a:t>
            </a:r>
            <a:r>
              <a:rPr lang="en-US" sz="2800" dirty="0" err="1"/>
              <a:t>lavoro</a:t>
            </a:r>
            <a:r>
              <a:rPr lang="en-US" sz="2800" dirty="0"/>
              <a:t> in </a:t>
            </a:r>
            <a:r>
              <a:rPr lang="en-US" sz="2800" dirty="0" err="1"/>
              <a:t>altri</a:t>
            </a:r>
            <a:r>
              <a:rPr lang="en-US" sz="2800" dirty="0"/>
              <a:t> </a:t>
            </a:r>
            <a:r>
              <a:rPr lang="en-US" sz="2800" dirty="0" err="1"/>
              <a:t>settori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15389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6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5E550-0118-404E-89BF-B6691D11619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9B191"/>
          </a:solidFill>
        </p:spPr>
        <p:txBody>
          <a:bodyPr>
            <a:normAutofit fontScale="90000"/>
          </a:bodyPr>
          <a:lstStyle/>
          <a:p>
            <a:r>
              <a:rPr lang="es-419" dirty="0"/>
              <a:t>9 - </a:t>
            </a:r>
            <a:r>
              <a:rPr lang="es-419" sz="4400" dirty="0">
                <a:solidFill>
                  <a:schemeClr val="tx1"/>
                </a:solidFill>
              </a:rPr>
              <a:t>I</a:t>
            </a:r>
            <a:r>
              <a:rPr lang="it-IT" sz="4400" dirty="0" err="1">
                <a:solidFill>
                  <a:schemeClr val="tx1"/>
                </a:solidFill>
              </a:rPr>
              <a:t>nfrastrutture</a:t>
            </a:r>
            <a:r>
              <a:rPr lang="it-IT" sz="4400" dirty="0">
                <a:solidFill>
                  <a:schemeClr val="tx1"/>
                </a:solidFill>
              </a:rPr>
              <a:t> resilienti, industrializzazione equa, responsabile e sostenibile (b)</a:t>
            </a:r>
            <a:r>
              <a:rPr lang="es-419" sz="4400" dirty="0">
                <a:solidFill>
                  <a:schemeClr val="tx1"/>
                </a:solidFill>
              </a:rPr>
              <a:t> </a:t>
            </a:r>
            <a:endParaRPr lang="it-IT" sz="4400" dirty="0">
              <a:solidFill>
                <a:schemeClr val="tx1"/>
              </a:solidFill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089C8CB-AA4C-4920-B060-1B0FE500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495862"/>
            <a:ext cx="9720071" cy="2885607"/>
          </a:xfrm>
          <a:solidFill>
            <a:srgbClr val="F9B191"/>
          </a:solidFill>
        </p:spPr>
        <p:txBody>
          <a:bodyPr>
            <a:normAutofit lnSpcReduction="10000"/>
          </a:bodyPr>
          <a:lstStyle/>
          <a:p>
            <a:r>
              <a:rPr lang="it-IT" dirty="0"/>
              <a:t>Piccole e medie imprese costituiscono il 90% dell’imprenditoria mondiale e creano il 50-60 per cento dei posti di lavoro.</a:t>
            </a:r>
          </a:p>
          <a:p>
            <a:r>
              <a:rPr lang="it-IT" dirty="0"/>
              <a:t>I paesi meno sviluppati hanno grandi potenzialità di industrializzazione nell’agroalimentare e nel tessile-abbigliamento, con creazione di posti di lavoro e alta produttività. Nei </a:t>
            </a:r>
            <a:r>
              <a:rPr lang="it-IT" dirty="0" err="1"/>
              <a:t>pvs</a:t>
            </a:r>
            <a:r>
              <a:rPr lang="it-IT" dirty="0"/>
              <a:t> solo il 30 per cento della produzione agricola viene lavorato industrialmente (98% nei paesi ad alto reddito). </a:t>
            </a:r>
          </a:p>
          <a:p>
            <a:r>
              <a:rPr lang="it-IT" dirty="0"/>
              <a:t>I paesi a medio reddito trarrebbero vantaggio dall’industria metallurgica con prodotti aventi domanda crescente sul mercato internazionale.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6526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084832"/>
            <a:ext cx="9720071" cy="134416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it-IT" sz="2900" dirty="0"/>
              <a:t>Gli Obiettivi per lo sviluppo sostenibile sono </a:t>
            </a:r>
            <a:r>
              <a:rPr lang="it-IT" sz="2900" b="1" dirty="0">
                <a:solidFill>
                  <a:schemeClr val="accent1"/>
                </a:solidFill>
              </a:rPr>
              <a:t>interconnessi e indivisibili </a:t>
            </a:r>
            <a:r>
              <a:rPr lang="it-IT" sz="2900" dirty="0"/>
              <a:t>e confluiscono tutti nelle tre dimensioni dello sviluppo sostenibile: la dimensione economica, la dimensione sociale e la dimensione ambientale. Queste ultime sono esplicitate negli obiettivi 1, 10 e 15.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6B3D2E-8C8A-43B2-92FE-98A91B38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98" y="3675899"/>
            <a:ext cx="785232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14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81" y="2679191"/>
            <a:ext cx="5617564" cy="1607995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Ridurre la diseguaglianza nelle nazioni e fra le nazioni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3440" y="1047530"/>
            <a:ext cx="402942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3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7673EA7-107A-446C-8945-FB02409E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62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F1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C9F28-893B-4930-9836-1DF5EC430D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389B4"/>
          </a:solidFill>
        </p:spPr>
        <p:txBody>
          <a:bodyPr/>
          <a:lstStyle/>
          <a:p>
            <a:r>
              <a:rPr lang="es-419" dirty="0"/>
              <a:t>10 - </a:t>
            </a:r>
            <a:r>
              <a:rPr lang="it-IT" dirty="0">
                <a:solidFill>
                  <a:schemeClr val="tx1"/>
                </a:solidFill>
              </a:rPr>
              <a:t>Ridurre la diseguaglianza nelle nazioni  e fra le nazioni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434F3E-105C-4BDD-A0B4-DE176562EBD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389B4"/>
          </a:solidFill>
        </p:spPr>
        <p:txBody>
          <a:bodyPr>
            <a:normAutofit/>
          </a:bodyPr>
          <a:lstStyle/>
          <a:p>
            <a:r>
              <a:rPr lang="it-IT" dirty="0"/>
              <a:t>Prodotti che dai paesi più poveri arrivano sul mercato internazionale senza dazi: dal 20% (2010) al 64,4% (2016)</a:t>
            </a:r>
          </a:p>
          <a:p>
            <a:r>
              <a:rPr lang="it-IT" dirty="0"/>
              <a:t>Nei </a:t>
            </a:r>
            <a:r>
              <a:rPr lang="it-IT" dirty="0" err="1"/>
              <a:t>pvs</a:t>
            </a:r>
            <a:r>
              <a:rPr lang="it-IT" dirty="0"/>
              <a:t> i bambini del 20% più povero hanno una probabilità di morire prima dei 5 anni di età tre volte superiore a quelli del 20% più ricco</a:t>
            </a:r>
          </a:p>
          <a:p>
            <a:pPr marL="0" indent="0">
              <a:buNone/>
            </a:pPr>
            <a:r>
              <a:rPr lang="it-IT" dirty="0"/>
              <a:t>Le persone con disabilità hanno una probabilità cinque volte superiore alla media di dover far fronte a spese sanitarie insostenibili</a:t>
            </a:r>
          </a:p>
          <a:p>
            <a:pPr marL="0" indent="0">
              <a:buNone/>
            </a:pPr>
            <a:r>
              <a:rPr lang="it-IT" dirty="0"/>
              <a:t>Le donne che vivono in aree rurali hanno un rischio di morte per parto pari al triplo di quelle che vivono nelle città</a:t>
            </a:r>
          </a:p>
          <a:p>
            <a:r>
              <a:rPr lang="it-IT" dirty="0"/>
              <a:t>Quasi un terzo delle diseguaglianze di reddito si crea nella famiglia. Le donne hanno più probabilità degli uomini di dover vivere al di sotto della metà del reddito medio.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482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399" y="2714739"/>
            <a:ext cx="5527623" cy="1499616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Rendere le città e gli insediamenti umani inclusivi, sicuri, duraturi e sostenibili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433" y="1753288"/>
            <a:ext cx="403892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70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4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9B8C48-980E-4C58-BA87-0091E1E5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79" y="19038"/>
            <a:ext cx="11384241" cy="6838962"/>
          </a:xfrm>
          <a:prstGeom prst="rect">
            <a:avLst/>
          </a:prstGeom>
          <a:solidFill>
            <a:srgbClr val="584F5C"/>
          </a:solidFill>
        </p:spPr>
      </p:pic>
    </p:spTree>
    <p:extLst>
      <p:ext uri="{BB962C8B-B14F-4D97-AF65-F5344CB8AC3E}">
        <p14:creationId xmlns:p14="http://schemas.microsoft.com/office/powerpoint/2010/main" val="628766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9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C0F6DA-A73B-4464-B824-768F5C28F23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BCE93"/>
          </a:solidFill>
        </p:spPr>
        <p:txBody>
          <a:bodyPr>
            <a:normAutofit/>
          </a:bodyPr>
          <a:lstStyle/>
          <a:p>
            <a:r>
              <a:rPr lang="es-419" dirty="0"/>
              <a:t>11 - </a:t>
            </a:r>
            <a:r>
              <a:rPr lang="it-IT" sz="4900" dirty="0">
                <a:solidFill>
                  <a:schemeClr val="tx1"/>
                </a:solidFill>
              </a:rPr>
              <a:t>città e insediamenti umani inclusivi, sicuri, duraturi e sostenibili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5F1435-2EDF-4561-9BB8-1D9D16FD4C3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BCE93"/>
          </a:solidFill>
        </p:spPr>
        <p:txBody>
          <a:bodyPr>
            <a:normAutofit/>
          </a:bodyPr>
          <a:lstStyle/>
          <a:p>
            <a:r>
              <a:rPr lang="en-US" dirty="0"/>
              <a:t>3,5 </a:t>
            </a:r>
            <a:r>
              <a:rPr lang="en-US" dirty="0" err="1"/>
              <a:t>miliardi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</a:t>
            </a:r>
            <a:r>
              <a:rPr lang="en-US" dirty="0" err="1"/>
              <a:t>vivono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città</a:t>
            </a:r>
            <a:r>
              <a:rPr lang="en-US" dirty="0"/>
              <a:t>, </a:t>
            </a:r>
            <a:r>
              <a:rPr lang="en-US" dirty="0" err="1"/>
              <a:t>saranno</a:t>
            </a:r>
            <a:r>
              <a:rPr lang="en-US" dirty="0"/>
              <a:t> 5 </a:t>
            </a:r>
            <a:r>
              <a:rPr lang="en-US" dirty="0" err="1"/>
              <a:t>miliardi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2030</a:t>
            </a:r>
          </a:p>
          <a:p>
            <a:r>
              <a:rPr lang="en-US" dirty="0"/>
              <a:t>Il 95 </a:t>
            </a:r>
            <a:r>
              <a:rPr lang="en-US" dirty="0" err="1"/>
              <a:t>dell’espansione</a:t>
            </a:r>
            <a:r>
              <a:rPr lang="en-US" dirty="0"/>
              <a:t> </a:t>
            </a:r>
            <a:r>
              <a:rPr lang="en-US" dirty="0" err="1"/>
              <a:t>urbana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prossimi</a:t>
            </a:r>
            <a:r>
              <a:rPr lang="en-US" dirty="0"/>
              <a:t> </a:t>
            </a:r>
            <a:r>
              <a:rPr lang="en-US" dirty="0" err="1"/>
              <a:t>anni</a:t>
            </a:r>
            <a:r>
              <a:rPr lang="en-US" dirty="0"/>
              <a:t> </a:t>
            </a:r>
            <a:r>
              <a:rPr lang="en-US" dirty="0" err="1"/>
              <a:t>avverrà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pvs</a:t>
            </a:r>
            <a:endParaRPr lang="en-US" dirty="0"/>
          </a:p>
          <a:p>
            <a:r>
              <a:rPr lang="en-US" dirty="0"/>
              <a:t>883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</a:t>
            </a:r>
            <a:r>
              <a:rPr lang="en-US" dirty="0" err="1"/>
              <a:t>vivono</a:t>
            </a:r>
            <a:r>
              <a:rPr lang="en-US" dirty="0"/>
              <a:t> in </a:t>
            </a:r>
            <a:r>
              <a:rPr lang="en-US" dirty="0" err="1"/>
              <a:t>baraccopoli</a:t>
            </a:r>
            <a:r>
              <a:rPr lang="en-US" dirty="0"/>
              <a:t>, </a:t>
            </a:r>
            <a:r>
              <a:rPr lang="en-US" dirty="0" err="1"/>
              <a:t>suprattutto</a:t>
            </a:r>
            <a:r>
              <a:rPr lang="en-US" dirty="0"/>
              <a:t> </a:t>
            </a:r>
            <a:r>
              <a:rPr lang="en-US" dirty="0" err="1"/>
              <a:t>nell’Asia</a:t>
            </a:r>
            <a:r>
              <a:rPr lang="en-US" dirty="0"/>
              <a:t> </a:t>
            </a:r>
            <a:r>
              <a:rPr lang="en-US" dirty="0" err="1"/>
              <a:t>orientale</a:t>
            </a:r>
            <a:endParaRPr lang="en-US" dirty="0"/>
          </a:p>
          <a:p>
            <a:r>
              <a:rPr lang="en-US" dirty="0" err="1"/>
              <a:t>Città</a:t>
            </a:r>
            <a:r>
              <a:rPr lang="en-US" dirty="0"/>
              <a:t>: 3%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superficie</a:t>
            </a:r>
            <a:r>
              <a:rPr lang="en-US" dirty="0"/>
              <a:t>, 60-80% del consume di </a:t>
            </a:r>
            <a:r>
              <a:rPr lang="en-US" dirty="0" err="1"/>
              <a:t>energia</a:t>
            </a:r>
            <a:r>
              <a:rPr lang="en-US" dirty="0"/>
              <a:t>, 75% </a:t>
            </a:r>
            <a:r>
              <a:rPr lang="en-US" dirty="0" err="1"/>
              <a:t>dell’emission</a:t>
            </a:r>
            <a:r>
              <a:rPr lang="en-US" dirty="0"/>
              <a:t> di CO2</a:t>
            </a:r>
          </a:p>
          <a:p>
            <a:r>
              <a:rPr lang="en-US" dirty="0"/>
              <a:t>Una </a:t>
            </a:r>
            <a:r>
              <a:rPr lang="en-US" dirty="0" err="1"/>
              <a:t>rapida</a:t>
            </a:r>
            <a:r>
              <a:rPr lang="en-US" dirty="0"/>
              <a:t> </a:t>
            </a:r>
            <a:r>
              <a:rPr lang="en-US" dirty="0" err="1"/>
              <a:t>urbanizzazione</a:t>
            </a:r>
            <a:r>
              <a:rPr lang="en-US" dirty="0"/>
              <a:t> </a:t>
            </a:r>
            <a:r>
              <a:rPr lang="en-US" dirty="0" err="1"/>
              <a:t>esercita</a:t>
            </a:r>
            <a:r>
              <a:rPr lang="en-US" dirty="0"/>
              <a:t> </a:t>
            </a:r>
            <a:r>
              <a:rPr lang="en-US" dirty="0" err="1"/>
              <a:t>pressione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servizi</a:t>
            </a:r>
            <a:r>
              <a:rPr lang="en-US" dirty="0"/>
              <a:t> </a:t>
            </a:r>
            <a:r>
              <a:rPr lang="en-US" dirty="0" err="1"/>
              <a:t>idrici</a:t>
            </a:r>
            <a:r>
              <a:rPr lang="en-US" dirty="0"/>
              <a:t>, </a:t>
            </a:r>
            <a:r>
              <a:rPr lang="en-US" dirty="0" err="1"/>
              <a:t>drenaggio</a:t>
            </a:r>
            <a:r>
              <a:rPr lang="en-US" dirty="0"/>
              <a:t>, </a:t>
            </a:r>
            <a:r>
              <a:rPr lang="en-US" dirty="0" err="1"/>
              <a:t>ambiente</a:t>
            </a:r>
            <a:r>
              <a:rPr lang="en-US" dirty="0"/>
              <a:t>, salute</a:t>
            </a:r>
          </a:p>
          <a:p>
            <a:r>
              <a:rPr lang="en-US" dirty="0"/>
              <a:t>2016: </a:t>
            </a:r>
            <a:r>
              <a:rPr lang="en-US" dirty="0" err="1"/>
              <a:t>il</a:t>
            </a:r>
            <a:r>
              <a:rPr lang="en-US" dirty="0"/>
              <a:t> 90%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abitanti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città</a:t>
            </a:r>
            <a:r>
              <a:rPr lang="en-US" dirty="0"/>
              <a:t> respire aria </a:t>
            </a:r>
            <a:r>
              <a:rPr lang="en-US" dirty="0" err="1"/>
              <a:t>contaminata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4,2 </a:t>
            </a:r>
            <a:r>
              <a:rPr lang="en-US" dirty="0" err="1">
                <a:sym typeface="Wingdings" panose="05000000000000000000" pitchFamily="2" charset="2"/>
              </a:rPr>
              <a:t>milioni</a:t>
            </a:r>
            <a:r>
              <a:rPr lang="en-US" dirty="0">
                <a:sym typeface="Wingdings" panose="05000000000000000000" pitchFamily="2" charset="2"/>
              </a:rPr>
              <a:t> di </a:t>
            </a:r>
            <a:r>
              <a:rPr lang="en-US" dirty="0" err="1">
                <a:sym typeface="Wingdings" panose="05000000000000000000" pitchFamily="2" charset="2"/>
              </a:rPr>
              <a:t>morte</a:t>
            </a:r>
            <a:r>
              <a:rPr lang="en-US" dirty="0">
                <a:sym typeface="Wingdings" panose="05000000000000000000" pitchFamily="2" charset="2"/>
              </a:rPr>
              <a:t> per </a:t>
            </a:r>
            <a:r>
              <a:rPr lang="en-US" dirty="0" err="1">
                <a:sym typeface="Wingdings" panose="05000000000000000000" pitchFamily="2" charset="2"/>
              </a:rPr>
              <a:t>inquinamento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Oltre</a:t>
            </a:r>
            <a:r>
              <a:rPr lang="en-US" dirty="0">
                <a:sym typeface="Wingdings" panose="05000000000000000000" pitchFamily="2" charset="2"/>
              </a:rPr>
              <a:t> la </a:t>
            </a:r>
            <a:r>
              <a:rPr lang="en-US" dirty="0" err="1">
                <a:sym typeface="Wingdings" panose="05000000000000000000" pitchFamily="2" charset="2"/>
              </a:rPr>
              <a:t>metà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degli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abitanti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delle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città</a:t>
            </a:r>
            <a:r>
              <a:rPr lang="en-US" dirty="0">
                <a:sym typeface="Wingdings" panose="05000000000000000000" pitchFamily="2" charset="2"/>
              </a:rPr>
              <a:t> è </a:t>
            </a:r>
            <a:r>
              <a:rPr lang="en-US" dirty="0" err="1">
                <a:sym typeface="Wingdings" panose="05000000000000000000" pitchFamily="2" charset="2"/>
              </a:rPr>
              <a:t>esposta</a:t>
            </a:r>
            <a:r>
              <a:rPr lang="en-US" dirty="0">
                <a:sym typeface="Wingdings" panose="05000000000000000000" pitchFamily="2" charset="2"/>
              </a:rPr>
              <a:t> a un </a:t>
            </a:r>
            <a:r>
              <a:rPr lang="en-US" dirty="0" err="1">
                <a:sym typeface="Wingdings" panose="05000000000000000000" pitchFamily="2" charset="2"/>
              </a:rPr>
              <a:t>inquinamento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pari</a:t>
            </a:r>
            <a:r>
              <a:rPr lang="en-US" dirty="0">
                <a:sym typeface="Wingdings" panose="05000000000000000000" pitchFamily="2" charset="2"/>
              </a:rPr>
              <a:t> a 2,5 volte </a:t>
            </a:r>
            <a:r>
              <a:rPr lang="en-US" dirty="0" err="1">
                <a:sym typeface="Wingdings" panose="05000000000000000000" pitchFamily="2" charset="2"/>
              </a:rPr>
              <a:t>gli</a:t>
            </a:r>
            <a:r>
              <a:rPr lang="en-US" dirty="0">
                <a:sym typeface="Wingdings" panose="05000000000000000000" pitchFamily="2" charset="2"/>
              </a:rPr>
              <a:t> standard di </a:t>
            </a:r>
            <a:r>
              <a:rPr lang="en-US" dirty="0" err="1">
                <a:sym typeface="Wingdings" panose="05000000000000000000" pitchFamily="2" charset="2"/>
              </a:rPr>
              <a:t>sicurezza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600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67" y="2509026"/>
            <a:ext cx="4837026" cy="2083033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Garantire modelli sostenibili di produzione e di consumo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0710" y="1674091"/>
            <a:ext cx="403892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E0E745-BB03-4A93-85D4-6820409B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97" y="3748"/>
            <a:ext cx="9139002" cy="6854252"/>
          </a:xfrm>
          <a:prstGeom prst="rect">
            <a:avLst/>
          </a:prstGeom>
          <a:solidFill>
            <a:srgbClr val="026D9C"/>
          </a:solidFill>
        </p:spPr>
      </p:pic>
    </p:spTree>
    <p:extLst>
      <p:ext uri="{BB962C8B-B14F-4D97-AF65-F5344CB8AC3E}">
        <p14:creationId xmlns:p14="http://schemas.microsoft.com/office/powerpoint/2010/main" val="2745955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8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7EB0B-8E47-48C3-94F2-681A3B34A3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3C281"/>
          </a:solidFill>
        </p:spPr>
        <p:txBody>
          <a:bodyPr>
            <a:normAutofit/>
          </a:bodyPr>
          <a:lstStyle/>
          <a:p>
            <a:r>
              <a:rPr lang="es-419" sz="4400" dirty="0">
                <a:solidFill>
                  <a:schemeClr val="tx1"/>
                </a:solidFill>
              </a:rPr>
              <a:t>12 - </a:t>
            </a:r>
            <a:r>
              <a:rPr lang="it-IT" sz="4400" dirty="0">
                <a:solidFill>
                  <a:schemeClr val="tx1"/>
                </a:solidFill>
              </a:rPr>
              <a:t>PRODUZIONE E CONSUMO SOSTENIBILI: acqua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5FEE43-6332-4A8E-B55E-700DCB02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20912"/>
            <a:ext cx="9720071" cy="3350302"/>
          </a:xfrm>
          <a:solidFill>
            <a:srgbClr val="E3C281"/>
          </a:solidFill>
        </p:spPr>
        <p:txBody>
          <a:bodyPr>
            <a:normAutofit/>
          </a:bodyPr>
          <a:lstStyle/>
          <a:p>
            <a:r>
              <a:rPr lang="en-US" sz="2800" dirty="0"/>
              <a:t>Meno del 3 per cento </a:t>
            </a:r>
            <a:r>
              <a:rPr lang="en-US" sz="2800" dirty="0" err="1"/>
              <a:t>dell’acqua</a:t>
            </a:r>
            <a:r>
              <a:rPr lang="en-US" sz="2800" dirty="0"/>
              <a:t> è </a:t>
            </a:r>
            <a:r>
              <a:rPr lang="en-US" sz="2800" dirty="0" err="1"/>
              <a:t>potabile</a:t>
            </a:r>
            <a:endParaRPr lang="en-US" sz="2800" dirty="0"/>
          </a:p>
          <a:p>
            <a:r>
              <a:rPr lang="en-US" sz="2800" dirty="0" err="1"/>
              <a:t>L’umanità</a:t>
            </a:r>
            <a:r>
              <a:rPr lang="en-US" sz="2800" dirty="0"/>
              <a:t> </a:t>
            </a:r>
            <a:r>
              <a:rPr lang="en-US" sz="2800" dirty="0" err="1"/>
              <a:t>contamina</a:t>
            </a:r>
            <a:r>
              <a:rPr lang="en-US" sz="2800" dirty="0"/>
              <a:t> le </a:t>
            </a:r>
            <a:r>
              <a:rPr lang="en-US" sz="2800" dirty="0" err="1"/>
              <a:t>acque</a:t>
            </a:r>
            <a:r>
              <a:rPr lang="en-US" sz="2800" dirty="0"/>
              <a:t> di </a:t>
            </a:r>
            <a:r>
              <a:rPr lang="en-US" sz="2800" dirty="0" err="1"/>
              <a:t>fiumi</a:t>
            </a:r>
            <a:r>
              <a:rPr lang="en-US" sz="2800" dirty="0"/>
              <a:t> e </a:t>
            </a:r>
            <a:r>
              <a:rPr lang="en-US" sz="2800" dirty="0" err="1"/>
              <a:t>laghi</a:t>
            </a:r>
            <a:r>
              <a:rPr lang="en-US" sz="2800" dirty="0"/>
              <a:t> </a:t>
            </a:r>
            <a:r>
              <a:rPr lang="en-US" sz="2800" dirty="0" err="1"/>
              <a:t>più</a:t>
            </a:r>
            <a:r>
              <a:rPr lang="en-US" sz="2800" dirty="0"/>
              <a:t> </a:t>
            </a:r>
            <a:r>
              <a:rPr lang="en-US" sz="2800" dirty="0" err="1"/>
              <a:t>rapidamente</a:t>
            </a:r>
            <a:r>
              <a:rPr lang="en-US" sz="2800" dirty="0"/>
              <a:t> di </a:t>
            </a:r>
            <a:r>
              <a:rPr lang="en-US" sz="2800" dirty="0" err="1"/>
              <a:t>quanto</a:t>
            </a:r>
            <a:r>
              <a:rPr lang="en-US" sz="2800" dirty="0"/>
              <a:t> tempo </a:t>
            </a:r>
            <a:r>
              <a:rPr lang="en-US" sz="2800" dirty="0" err="1"/>
              <a:t>occorra</a:t>
            </a:r>
            <a:r>
              <a:rPr lang="en-US" sz="2800" dirty="0"/>
              <a:t>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natura</a:t>
            </a:r>
            <a:r>
              <a:rPr lang="en-US" sz="2800" dirty="0"/>
              <a:t> per </a:t>
            </a:r>
            <a:r>
              <a:rPr lang="en-US" sz="2800" dirty="0" err="1"/>
              <a:t>riciclare</a:t>
            </a:r>
            <a:r>
              <a:rPr lang="en-US" sz="2800" dirty="0"/>
              <a:t> e </a:t>
            </a:r>
            <a:r>
              <a:rPr lang="en-US" sz="2800" dirty="0" err="1"/>
              <a:t>purificare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Oltre</a:t>
            </a:r>
            <a:r>
              <a:rPr lang="en-US" sz="2800" dirty="0"/>
              <a:t> 1 </a:t>
            </a:r>
            <a:r>
              <a:rPr lang="en-US" sz="2800" dirty="0" err="1"/>
              <a:t>miliardo</a:t>
            </a:r>
            <a:r>
              <a:rPr lang="en-US" sz="2800" dirty="0"/>
              <a:t> di </a:t>
            </a:r>
            <a:r>
              <a:rPr lang="en-US" sz="2800" dirty="0" err="1"/>
              <a:t>persone</a:t>
            </a:r>
            <a:r>
              <a:rPr lang="en-US" sz="2800" dirty="0"/>
              <a:t> non ha accesso </a:t>
            </a:r>
            <a:r>
              <a:rPr lang="en-US" sz="2800" dirty="0" err="1"/>
              <a:t>all’acqua</a:t>
            </a:r>
            <a:r>
              <a:rPr lang="en-US" sz="2800" dirty="0"/>
              <a:t> </a:t>
            </a:r>
            <a:r>
              <a:rPr lang="en-US" sz="2800" dirty="0" err="1"/>
              <a:t>potabile</a:t>
            </a: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L’acqua</a:t>
            </a:r>
            <a:r>
              <a:rPr lang="en-US" sz="2800" dirty="0"/>
              <a:t> è </a:t>
            </a:r>
            <a:r>
              <a:rPr lang="en-US" sz="2800" dirty="0" err="1"/>
              <a:t>gratuita</a:t>
            </a:r>
            <a:r>
              <a:rPr lang="en-US" sz="2800" dirty="0"/>
              <a:t>, ma le </a:t>
            </a:r>
            <a:r>
              <a:rPr lang="en-US" sz="2800" dirty="0" err="1"/>
              <a:t>insfrastrutture</a:t>
            </a:r>
            <a:r>
              <a:rPr lang="en-US" sz="2800" dirty="0"/>
              <a:t> </a:t>
            </a:r>
            <a:r>
              <a:rPr lang="en-US" sz="2800" dirty="0" err="1"/>
              <a:t>sono</a:t>
            </a:r>
            <a:r>
              <a:rPr lang="en-US" sz="2800" dirty="0"/>
              <a:t> care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0895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8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7EB0B-8E47-48C3-94F2-681A3B34A3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3C281"/>
          </a:solidFill>
        </p:spPr>
        <p:txBody>
          <a:bodyPr>
            <a:normAutofit/>
          </a:bodyPr>
          <a:lstStyle/>
          <a:p>
            <a:r>
              <a:rPr lang="es-419" sz="4400" dirty="0">
                <a:solidFill>
                  <a:schemeClr val="tx1"/>
                </a:solidFill>
              </a:rPr>
              <a:t>12 –</a:t>
            </a:r>
            <a:r>
              <a:rPr lang="it-IT" sz="4400" dirty="0">
                <a:solidFill>
                  <a:schemeClr val="tx1"/>
                </a:solidFill>
              </a:rPr>
              <a:t> PRODUZIONE E CONSUMO SOSTENIBILI: ENERGIA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5FEE43-6332-4A8E-B55E-700DCB02669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E3C281"/>
          </a:solidFill>
        </p:spPr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completa</a:t>
            </a:r>
            <a:r>
              <a:rPr lang="en-US" dirty="0"/>
              <a:t> </a:t>
            </a:r>
            <a:r>
              <a:rPr lang="en-US" dirty="0" err="1"/>
              <a:t>sostituzione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vecchie</a:t>
            </a:r>
            <a:r>
              <a:rPr lang="en-US" dirty="0"/>
              <a:t> </a:t>
            </a:r>
            <a:r>
              <a:rPr lang="en-US" dirty="0" err="1"/>
              <a:t>lampadine</a:t>
            </a:r>
            <a:r>
              <a:rPr lang="en-US" dirty="0"/>
              <a:t> con quelle di ultima </a:t>
            </a:r>
            <a:r>
              <a:rPr lang="en-US" dirty="0" err="1"/>
              <a:t>generazione</a:t>
            </a:r>
            <a:r>
              <a:rPr lang="en-US" dirty="0"/>
              <a:t> </a:t>
            </a:r>
            <a:r>
              <a:rPr lang="en-US" dirty="0" err="1"/>
              <a:t>porterebbe</a:t>
            </a:r>
            <a:r>
              <a:rPr lang="en-US" dirty="0"/>
              <a:t> a un </a:t>
            </a:r>
            <a:r>
              <a:rPr lang="en-US" dirty="0" err="1"/>
              <a:t>risparmio</a:t>
            </a:r>
            <a:r>
              <a:rPr lang="en-US" dirty="0"/>
              <a:t> </a:t>
            </a:r>
            <a:r>
              <a:rPr lang="en-US" dirty="0" err="1"/>
              <a:t>annuale</a:t>
            </a:r>
            <a:r>
              <a:rPr lang="en-US" dirty="0"/>
              <a:t> di 120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dollari</a:t>
            </a:r>
            <a:r>
              <a:rPr lang="en-US" dirty="0"/>
              <a:t>.</a:t>
            </a:r>
          </a:p>
          <a:p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paesi</a:t>
            </a:r>
            <a:r>
              <a:rPr lang="en-US" dirty="0"/>
              <a:t> OCSE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di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aumenterà</a:t>
            </a:r>
            <a:r>
              <a:rPr lang="en-US" dirty="0"/>
              <a:t> del 3,5% </a:t>
            </a:r>
            <a:r>
              <a:rPr lang="en-US" dirty="0" err="1"/>
              <a:t>entro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2020. Le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aree</a:t>
            </a:r>
            <a:r>
              <a:rPr lang="en-US" dirty="0"/>
              <a:t> in cui </a:t>
            </a:r>
            <a:r>
              <a:rPr lang="en-US" dirty="0" err="1"/>
              <a:t>l’uso</a:t>
            </a:r>
            <a:r>
              <a:rPr lang="en-US" dirty="0"/>
              <a:t> di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cresce</a:t>
            </a:r>
            <a:r>
              <a:rPr lang="en-US" dirty="0"/>
              <a:t> a </a:t>
            </a:r>
            <a:r>
              <a:rPr lang="en-US" dirty="0" err="1"/>
              <a:t>maggiore</a:t>
            </a:r>
            <a:r>
              <a:rPr lang="en-US" dirty="0"/>
              <a:t> </a:t>
            </a:r>
            <a:r>
              <a:rPr lang="en-US" dirty="0" err="1"/>
              <a:t>velocità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trasporti</a:t>
            </a:r>
            <a:r>
              <a:rPr lang="en-US" dirty="0"/>
              <a:t>, </a:t>
            </a:r>
            <a:r>
              <a:rPr lang="en-US" dirty="0" err="1"/>
              <a:t>commercio</a:t>
            </a:r>
            <a:r>
              <a:rPr lang="en-US" dirty="0"/>
              <a:t> e </a:t>
            </a:r>
            <a:r>
              <a:rPr lang="en-US" dirty="0" err="1"/>
              <a:t>consumo</a:t>
            </a:r>
            <a:r>
              <a:rPr lang="en-US" dirty="0"/>
              <a:t> </a:t>
            </a:r>
            <a:r>
              <a:rPr lang="en-US" dirty="0" err="1"/>
              <a:t>residenziale</a:t>
            </a:r>
            <a:r>
              <a:rPr lang="en-US" dirty="0"/>
              <a:t>.</a:t>
            </a:r>
          </a:p>
          <a:p>
            <a:r>
              <a:rPr lang="en-US" dirty="0"/>
              <a:t>2002: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parco</a:t>
            </a:r>
            <a:r>
              <a:rPr lang="en-US" dirty="0"/>
              <a:t> </a:t>
            </a:r>
            <a:r>
              <a:rPr lang="en-US" dirty="0" err="1"/>
              <a:t>macchjne</a:t>
            </a:r>
            <a:r>
              <a:rPr lang="en-US" dirty="0"/>
              <a:t> 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paesi</a:t>
            </a:r>
            <a:r>
              <a:rPr lang="en-US" dirty="0"/>
              <a:t> OCSE è compost da 550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veicoli</a:t>
            </a:r>
            <a:r>
              <a:rPr lang="en-US" dirty="0"/>
              <a:t> (</a:t>
            </a:r>
            <a:r>
              <a:rPr lang="en-US" dirty="0" err="1"/>
              <a:t>soprattutto</a:t>
            </a:r>
            <a:r>
              <a:rPr lang="en-US" dirty="0"/>
              <a:t> </a:t>
            </a:r>
            <a:r>
              <a:rPr lang="en-US" dirty="0" err="1"/>
              <a:t>personali</a:t>
            </a:r>
            <a:r>
              <a:rPr lang="en-US" dirty="0"/>
              <a:t>). </a:t>
            </a:r>
            <a:r>
              <a:rPr lang="en-US" dirty="0" err="1"/>
              <a:t>Stime</a:t>
            </a:r>
            <a:r>
              <a:rPr lang="en-US" dirty="0"/>
              <a:t> 2020: </a:t>
            </a:r>
            <a:r>
              <a:rPr lang="en-US" dirty="0" err="1"/>
              <a:t>aumento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veiclii</a:t>
            </a:r>
            <a:r>
              <a:rPr lang="en-US" dirty="0"/>
              <a:t> del 32 per cento, </a:t>
            </a:r>
            <a:r>
              <a:rPr lang="en-US" dirty="0" err="1"/>
              <a:t>aumento</a:t>
            </a:r>
            <a:r>
              <a:rPr lang="en-US" dirty="0"/>
              <a:t> km del 40%, </a:t>
            </a:r>
            <a:r>
              <a:rPr lang="en-US" dirty="0" err="1"/>
              <a:t>aumento</a:t>
            </a:r>
            <a:r>
              <a:rPr lang="en-US" dirty="0"/>
              <a:t> km in </a:t>
            </a:r>
            <a:r>
              <a:rPr lang="en-US" dirty="0" err="1"/>
              <a:t>volo</a:t>
            </a:r>
            <a:r>
              <a:rPr lang="en-US" dirty="0"/>
              <a:t> 200%</a:t>
            </a:r>
          </a:p>
          <a:p>
            <a:r>
              <a:rPr lang="en-US" dirty="0" err="1"/>
              <a:t>Consumo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famiglie</a:t>
            </a:r>
            <a:r>
              <a:rPr lang="en-US" dirty="0"/>
              <a:t>: 29%; </a:t>
            </a:r>
            <a:r>
              <a:rPr lang="en-US" dirty="0" err="1"/>
              <a:t>contributo</a:t>
            </a:r>
            <a:r>
              <a:rPr lang="en-US" dirty="0"/>
              <a:t> </a:t>
            </a:r>
            <a:r>
              <a:rPr lang="en-US" dirty="0" err="1"/>
              <a:t>famiglie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emissioni</a:t>
            </a:r>
            <a:r>
              <a:rPr lang="en-US" dirty="0"/>
              <a:t> CO2: 21%.</a:t>
            </a:r>
          </a:p>
          <a:p>
            <a:r>
              <a:rPr lang="en-US" dirty="0"/>
              <a:t>2015: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di </a:t>
            </a:r>
            <a:r>
              <a:rPr lang="en-US" dirty="0" err="1"/>
              <a:t>energia</a:t>
            </a:r>
            <a:r>
              <a:rPr lang="en-US" dirty="0"/>
              <a:t> le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rinnovabili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17,5% del </a:t>
            </a:r>
            <a:r>
              <a:rPr lang="en-US" dirty="0" err="1"/>
              <a:t>consumo</a:t>
            </a:r>
            <a:r>
              <a:rPr lang="en-US" dirty="0"/>
              <a:t> </a:t>
            </a:r>
            <a:r>
              <a:rPr lang="en-US" dirty="0" err="1"/>
              <a:t>totale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299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232422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tre dimensioni dello sviluppo sostenibile</a:t>
            </a:r>
            <a:b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626919"/>
            <a:ext cx="9720071" cy="4682441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Lo sviluppo sostenibile è definito come uno sviluppo che soddisfa i i bisogni del presente senza compromettere la capacità delle future generazioni di soddisfare i propri bisogni. </a:t>
            </a:r>
          </a:p>
          <a:p>
            <a:pPr algn="just"/>
            <a:r>
              <a:rPr lang="it-IT" sz="2400" dirty="0"/>
              <a:t>Per raggiungere uno sviluppo sostenibile è importante armonizzare tre elementi fondamentali: </a:t>
            </a:r>
          </a:p>
          <a:p>
            <a:r>
              <a:rPr lang="it-IT" sz="2400" dirty="0"/>
              <a:t>la </a:t>
            </a:r>
            <a:r>
              <a:rPr lang="it-IT" sz="2400" b="1" dirty="0">
                <a:solidFill>
                  <a:srgbClr val="FF0000"/>
                </a:solidFill>
              </a:rPr>
              <a:t>crescita economica</a:t>
            </a:r>
            <a:r>
              <a:rPr lang="it-IT" sz="2400" dirty="0"/>
              <a:t>, </a:t>
            </a:r>
            <a:r>
              <a:rPr lang="it-IT" sz="2400" b="1" dirty="0"/>
              <a:t>l’</a:t>
            </a:r>
            <a:r>
              <a:rPr lang="it-IT" sz="2400" b="1" dirty="0">
                <a:solidFill>
                  <a:srgbClr val="FF3399"/>
                </a:solidFill>
              </a:rPr>
              <a:t>inclusione sociale </a:t>
            </a:r>
            <a:r>
              <a:rPr lang="it-IT" sz="2400" dirty="0"/>
              <a:t>e la </a:t>
            </a:r>
            <a:r>
              <a:rPr lang="it-IT" sz="2400" b="1" dirty="0">
                <a:solidFill>
                  <a:schemeClr val="accent4"/>
                </a:solidFill>
              </a:rPr>
              <a:t>tutela dell’ ambiente</a:t>
            </a:r>
            <a:r>
              <a:rPr lang="it-IT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0092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8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7EB0B-8E47-48C3-94F2-681A3B34A3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3C281"/>
          </a:solidFill>
        </p:spPr>
        <p:txBody>
          <a:bodyPr>
            <a:normAutofit/>
          </a:bodyPr>
          <a:lstStyle/>
          <a:p>
            <a:r>
              <a:rPr lang="es-419" sz="4400" dirty="0">
                <a:solidFill>
                  <a:schemeClr val="tx1"/>
                </a:solidFill>
              </a:rPr>
              <a:t>12 - </a:t>
            </a:r>
            <a:r>
              <a:rPr lang="it-IT" sz="4400" dirty="0">
                <a:solidFill>
                  <a:schemeClr val="tx1"/>
                </a:solidFill>
              </a:rPr>
              <a:t>PRODUZIONE E CONSUMO SOSTENIBILI: CIBO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5FEE43-6332-4A8E-B55E-700DCB02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2" cy="3770026"/>
          </a:xfrm>
          <a:solidFill>
            <a:srgbClr val="E3C281"/>
          </a:solidFill>
        </p:spPr>
        <p:txBody>
          <a:bodyPr>
            <a:normAutofit lnSpcReduction="10000"/>
          </a:bodyPr>
          <a:lstStyle/>
          <a:p>
            <a:r>
              <a:rPr lang="en-US" sz="2400" dirty="0" err="1"/>
              <a:t>L’alimentazione</a:t>
            </a:r>
            <a:r>
              <a:rPr lang="en-US" sz="2400" dirty="0"/>
              <a:t> ha </a:t>
            </a:r>
            <a:r>
              <a:rPr lang="en-US" sz="2400" dirty="0" err="1"/>
              <a:t>impatto</a:t>
            </a:r>
            <a:r>
              <a:rPr lang="en-US" sz="2400" dirty="0"/>
              <a:t> </a:t>
            </a:r>
            <a:r>
              <a:rPr lang="en-US" sz="2400" dirty="0" err="1"/>
              <a:t>dell’emission</a:t>
            </a:r>
            <a:r>
              <a:rPr lang="en-US" sz="2400" dirty="0"/>
              <a:t> e </a:t>
            </a:r>
            <a:r>
              <a:rPr lang="en-US" sz="2400" dirty="0" err="1"/>
              <a:t>smaltimento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rifiuti</a:t>
            </a:r>
            <a:endParaRPr lang="en-US" sz="2400" dirty="0"/>
          </a:p>
          <a:p>
            <a:r>
              <a:rPr lang="en-US" sz="2400" dirty="0"/>
              <a:t>Circa un </a:t>
            </a:r>
            <a:r>
              <a:rPr lang="en-US" sz="2400" dirty="0" err="1"/>
              <a:t>terzo</a:t>
            </a:r>
            <a:r>
              <a:rPr lang="en-US" sz="2400" dirty="0"/>
              <a:t> del </a:t>
            </a:r>
            <a:r>
              <a:rPr lang="en-US" sz="2400" dirty="0" err="1"/>
              <a:t>cibo</a:t>
            </a:r>
            <a:r>
              <a:rPr lang="en-US" sz="2400" dirty="0"/>
              <a:t> </a:t>
            </a:r>
            <a:r>
              <a:rPr lang="en-US" sz="2400" dirty="0" err="1"/>
              <a:t>prodotto</a:t>
            </a:r>
            <a:r>
              <a:rPr lang="en-US" sz="2400" dirty="0"/>
              <a:t> </a:t>
            </a:r>
            <a:r>
              <a:rPr lang="en-US" sz="2400" dirty="0" err="1"/>
              <a:t>finisce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spazzatura</a:t>
            </a:r>
            <a:r>
              <a:rPr lang="en-US" sz="2400" dirty="0"/>
              <a:t> (1,3 </a:t>
            </a:r>
            <a:r>
              <a:rPr lang="en-US" sz="2400" dirty="0" err="1"/>
              <a:t>miliardi</a:t>
            </a:r>
            <a:r>
              <a:rPr lang="en-US" sz="2400" dirty="0"/>
              <a:t> di </a:t>
            </a:r>
            <a:r>
              <a:rPr lang="en-US" sz="2400" dirty="0" err="1"/>
              <a:t>tonnellate</a:t>
            </a:r>
            <a:r>
              <a:rPr lang="en-US" sz="2400" dirty="0"/>
              <a:t>, 1 </a:t>
            </a:r>
            <a:r>
              <a:rPr lang="en-US" sz="2400" dirty="0" err="1"/>
              <a:t>miliardo</a:t>
            </a:r>
            <a:r>
              <a:rPr lang="en-US" sz="2400" dirty="0"/>
              <a:t> di US$)</a:t>
            </a:r>
          </a:p>
          <a:p>
            <a:r>
              <a:rPr lang="en-US" sz="2400" dirty="0"/>
              <a:t>2 </a:t>
            </a:r>
            <a:r>
              <a:rPr lang="en-US" sz="2400" dirty="0" err="1"/>
              <a:t>miliardi</a:t>
            </a:r>
            <a:r>
              <a:rPr lang="en-US" sz="2400" dirty="0"/>
              <a:t> di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sovrappeso</a:t>
            </a:r>
            <a:r>
              <a:rPr lang="en-US" sz="2400" dirty="0"/>
              <a:t> od obese</a:t>
            </a:r>
          </a:p>
          <a:p>
            <a:r>
              <a:rPr lang="en-US" sz="2400" dirty="0"/>
              <a:t>La </a:t>
            </a:r>
            <a:r>
              <a:rPr lang="en-US" sz="2400" dirty="0" err="1"/>
              <a:t>capacità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natura</a:t>
            </a:r>
            <a:r>
              <a:rPr lang="en-US" sz="2400" dirty="0"/>
              <a:t> di </a:t>
            </a:r>
            <a:r>
              <a:rPr lang="en-US" sz="2400" dirty="0" err="1"/>
              <a:t>fornire</a:t>
            </a:r>
            <a:r>
              <a:rPr lang="en-US" sz="2400" dirty="0"/>
              <a:t> </a:t>
            </a:r>
            <a:r>
              <a:rPr lang="en-US" sz="2400" dirty="0" err="1"/>
              <a:t>cibo</a:t>
            </a:r>
            <a:r>
              <a:rPr lang="en-US" sz="2400" dirty="0"/>
              <a:t> è </a:t>
            </a:r>
            <a:r>
              <a:rPr lang="en-US" sz="2400" dirty="0" err="1"/>
              <a:t>minacciata</a:t>
            </a:r>
            <a:r>
              <a:rPr lang="en-US" sz="2400" dirty="0"/>
              <a:t> </a:t>
            </a:r>
            <a:r>
              <a:rPr lang="en-US" sz="2400" dirty="0" err="1"/>
              <a:t>dall’erosione</a:t>
            </a:r>
            <a:r>
              <a:rPr lang="en-US" sz="2400" dirty="0"/>
              <a:t> del </a:t>
            </a:r>
            <a:r>
              <a:rPr lang="en-US" sz="2400" dirty="0" err="1"/>
              <a:t>suolo</a:t>
            </a:r>
            <a:r>
              <a:rPr lang="en-US" sz="2400" dirty="0"/>
              <a:t>, </a:t>
            </a:r>
            <a:r>
              <a:rPr lang="en-US" sz="2400" dirty="0" err="1"/>
              <a:t>dall’impoverimento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terreni</a:t>
            </a:r>
            <a:r>
              <a:rPr lang="en-US" sz="2400" dirty="0"/>
              <a:t>, </a:t>
            </a:r>
            <a:r>
              <a:rPr lang="en-US" sz="2400" dirty="0" err="1"/>
              <a:t>dallo</a:t>
            </a:r>
            <a:r>
              <a:rPr lang="en-US" sz="2400" dirty="0"/>
              <a:t> </a:t>
            </a:r>
            <a:r>
              <a:rPr lang="en-US" sz="2400" dirty="0" err="1"/>
              <a:t>spreco</a:t>
            </a:r>
            <a:r>
              <a:rPr lang="en-US" sz="2400" dirty="0"/>
              <a:t> </a:t>
            </a:r>
            <a:r>
              <a:rPr lang="en-US" sz="2400" dirty="0" err="1"/>
              <a:t>d’acqua</a:t>
            </a:r>
            <a:r>
              <a:rPr lang="en-US" sz="2400" dirty="0"/>
              <a:t>, </a:t>
            </a:r>
            <a:r>
              <a:rPr lang="en-US" sz="2400" dirty="0" err="1"/>
              <a:t>dalla</a:t>
            </a:r>
            <a:r>
              <a:rPr lang="en-US" sz="2400" dirty="0"/>
              <a:t> </a:t>
            </a:r>
            <a:r>
              <a:rPr lang="en-US" sz="2400" dirty="0" err="1"/>
              <a:t>pesca</a:t>
            </a:r>
            <a:r>
              <a:rPr lang="en-US" sz="2400" dirty="0"/>
              <a:t> </a:t>
            </a:r>
            <a:r>
              <a:rPr lang="en-US" sz="2400" dirty="0" err="1"/>
              <a:t>eccessiva</a:t>
            </a:r>
            <a:r>
              <a:rPr lang="en-US" sz="2400" dirty="0"/>
              <a:t> e dal </a:t>
            </a:r>
            <a:r>
              <a:rPr lang="en-US" sz="2400" dirty="0" err="1"/>
              <a:t>degrado</a:t>
            </a:r>
            <a:r>
              <a:rPr lang="en-US" sz="2400" dirty="0"/>
              <a:t> </a:t>
            </a:r>
            <a:r>
              <a:rPr lang="en-US" sz="2400" dirty="0" err="1"/>
              <a:t>dell’ambiente</a:t>
            </a:r>
            <a:r>
              <a:rPr lang="en-US" sz="2400" dirty="0"/>
              <a:t> </a:t>
            </a:r>
            <a:r>
              <a:rPr lang="en-US" sz="2400" dirty="0" err="1"/>
              <a:t>marino</a:t>
            </a:r>
            <a:r>
              <a:rPr lang="en-US" sz="2400" dirty="0"/>
              <a:t>.</a:t>
            </a:r>
          </a:p>
          <a:p>
            <a:r>
              <a:rPr lang="en-US" sz="2400" dirty="0"/>
              <a:t>Il </a:t>
            </a:r>
            <a:r>
              <a:rPr lang="en-US" sz="2400" dirty="0" err="1"/>
              <a:t>settore</a:t>
            </a:r>
            <a:r>
              <a:rPr lang="en-US" sz="2400" dirty="0"/>
              <a:t> </a:t>
            </a:r>
            <a:r>
              <a:rPr lang="en-US" sz="2400" dirty="0" err="1"/>
              <a:t>alimentare</a:t>
            </a:r>
            <a:r>
              <a:rPr lang="en-US" sz="2400" dirty="0"/>
              <a:t> </a:t>
            </a:r>
            <a:r>
              <a:rPr lang="en-US" sz="2400" dirty="0" err="1"/>
              <a:t>contribuisce</a:t>
            </a:r>
            <a:r>
              <a:rPr lang="en-US" sz="2400" dirty="0"/>
              <a:t> per </a:t>
            </a:r>
            <a:r>
              <a:rPr lang="en-US" sz="2400" dirty="0" err="1"/>
              <a:t>il</a:t>
            </a:r>
            <a:r>
              <a:rPr lang="en-US" sz="2400" dirty="0"/>
              <a:t> 30% al </a:t>
            </a:r>
            <a:r>
              <a:rPr lang="en-US" sz="2400" dirty="0" err="1"/>
              <a:t>consumo</a:t>
            </a:r>
            <a:r>
              <a:rPr lang="en-US" sz="2400" dirty="0"/>
              <a:t> di </a:t>
            </a:r>
            <a:r>
              <a:rPr lang="en-US" sz="2400" dirty="0" err="1"/>
              <a:t>energia</a:t>
            </a:r>
            <a:r>
              <a:rPr lang="en-US" sz="2400" dirty="0"/>
              <a:t> e per </a:t>
            </a:r>
            <a:r>
              <a:rPr lang="en-US" sz="2400" dirty="0" err="1"/>
              <a:t>il</a:t>
            </a:r>
            <a:r>
              <a:rPr lang="en-US" sz="2400" dirty="0"/>
              <a:t> 22%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emissioni</a:t>
            </a:r>
            <a:r>
              <a:rPr lang="en-US" sz="2400" dirty="0"/>
              <a:t> di gas </a:t>
            </a:r>
            <a:r>
              <a:rPr lang="en-US" sz="2400" dirty="0" err="1"/>
              <a:t>serra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0550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410" y="2398426"/>
            <a:ext cx="5302770" cy="2084832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azioni a tutti i livelli per combattere il cambiamento climatico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79" y="1721770"/>
            <a:ext cx="403956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64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siccità">
            <a:extLst>
              <a:ext uri="{FF2B5EF4-FFF2-40B4-BE49-F238E27FC236}">
                <a16:creationId xmlns:a16="http://schemas.microsoft.com/office/drawing/2014/main" id="{C4D285AB-F3A5-4C62-B7BB-7F6F09D2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69" y="7144"/>
            <a:ext cx="10268262" cy="6850856"/>
          </a:xfrm>
          <a:prstGeom prst="rect">
            <a:avLst/>
          </a:prstGeom>
          <a:solidFill>
            <a:srgbClr val="DABEA9"/>
          </a:solidFill>
        </p:spPr>
      </p:pic>
    </p:spTree>
    <p:extLst>
      <p:ext uri="{BB962C8B-B14F-4D97-AF65-F5344CB8AC3E}">
        <p14:creationId xmlns:p14="http://schemas.microsoft.com/office/powerpoint/2010/main" val="2654221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7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7A830-3BA3-4386-AE29-919C70D6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31" y="328584"/>
            <a:ext cx="10762937" cy="1499616"/>
          </a:xfrm>
          <a:solidFill>
            <a:srgbClr val="8DC592"/>
          </a:solidFill>
        </p:spPr>
        <p:txBody>
          <a:bodyPr/>
          <a:lstStyle/>
          <a:p>
            <a:r>
              <a:rPr lang="es-419" dirty="0"/>
              <a:t>13 - </a:t>
            </a:r>
            <a:r>
              <a:rPr lang="it-IT" sz="4400" dirty="0">
                <a:solidFill>
                  <a:schemeClr val="tx1"/>
                </a:solidFill>
              </a:rPr>
              <a:t>combattere il cambiamento climatico (a)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8C030-312E-45D1-B5D2-8FBFBCA5D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31" y="2084832"/>
            <a:ext cx="10762937" cy="3911234"/>
          </a:xfrm>
          <a:solidFill>
            <a:srgbClr val="8DC592"/>
          </a:solidFill>
        </p:spPr>
        <p:txBody>
          <a:bodyPr>
            <a:noAutofit/>
          </a:bodyPr>
          <a:lstStyle/>
          <a:p>
            <a:r>
              <a:rPr lang="en-US" sz="2600" dirty="0" err="1"/>
              <a:t>Aprile</a:t>
            </a:r>
            <a:r>
              <a:rPr lang="en-US" sz="2600" dirty="0"/>
              <a:t> 2018: 175 </a:t>
            </a:r>
            <a:r>
              <a:rPr lang="en-US" sz="2600" dirty="0" err="1"/>
              <a:t>paesi</a:t>
            </a:r>
            <a:r>
              <a:rPr lang="en-US" sz="2600" dirty="0"/>
              <a:t> </a:t>
            </a:r>
            <a:r>
              <a:rPr lang="en-US" sz="2600" dirty="0" err="1"/>
              <a:t>hanno</a:t>
            </a:r>
            <a:r>
              <a:rPr lang="en-US" sz="2600" dirty="0"/>
              <a:t> </a:t>
            </a:r>
            <a:r>
              <a:rPr lang="en-US" sz="2600" dirty="0" err="1"/>
              <a:t>firmato</a:t>
            </a:r>
            <a:r>
              <a:rPr lang="en-US" sz="2600" dirty="0"/>
              <a:t> </a:t>
            </a:r>
            <a:r>
              <a:rPr lang="en-US" sz="2600" dirty="0" err="1"/>
              <a:t>l’Accordo</a:t>
            </a:r>
            <a:r>
              <a:rPr lang="en-US" sz="2600" dirty="0"/>
              <a:t> di Parigi e 168 </a:t>
            </a:r>
            <a:r>
              <a:rPr lang="en-US" sz="2600" dirty="0" err="1"/>
              <a:t>paesi</a:t>
            </a:r>
            <a:r>
              <a:rPr lang="en-US" sz="2600" dirty="0"/>
              <a:t> </a:t>
            </a:r>
            <a:r>
              <a:rPr lang="en-US" sz="2600" dirty="0" err="1"/>
              <a:t>hanno</a:t>
            </a:r>
            <a:r>
              <a:rPr lang="en-US" sz="2600" dirty="0"/>
              <a:t> </a:t>
            </a:r>
            <a:r>
              <a:rPr lang="en-US" sz="2600" dirty="0" err="1"/>
              <a:t>comunicato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propri</a:t>
            </a:r>
            <a:r>
              <a:rPr lang="en-US" sz="2600" dirty="0"/>
              <a:t> </a:t>
            </a:r>
            <a:r>
              <a:rPr lang="en-US" sz="2600" dirty="0" err="1"/>
              <a:t>impegni</a:t>
            </a:r>
            <a:r>
              <a:rPr lang="en-US" sz="2600" dirty="0"/>
              <a:t> al </a:t>
            </a:r>
            <a:r>
              <a:rPr lang="en-US" sz="2600" dirty="0" err="1"/>
              <a:t>Segretariato</a:t>
            </a:r>
            <a:r>
              <a:rPr lang="en-US" sz="2600" dirty="0"/>
              <a:t> per </a:t>
            </a:r>
            <a:r>
              <a:rPr lang="en-US" sz="2600" dirty="0" err="1"/>
              <a:t>il</a:t>
            </a:r>
            <a:r>
              <a:rPr lang="en-US" sz="2600" dirty="0"/>
              <a:t> </a:t>
            </a:r>
            <a:r>
              <a:rPr lang="en-US" sz="2600" dirty="0" err="1"/>
              <a:t>Cambiamento</a:t>
            </a:r>
            <a:r>
              <a:rPr lang="en-US" sz="2600" dirty="0"/>
              <a:t> </a:t>
            </a:r>
            <a:r>
              <a:rPr lang="en-US" sz="2600" dirty="0" err="1"/>
              <a:t>Climatico</a:t>
            </a:r>
            <a:r>
              <a:rPr lang="en-US" sz="2600" dirty="0"/>
              <a:t>.</a:t>
            </a:r>
          </a:p>
          <a:p>
            <a:r>
              <a:rPr lang="en-US" sz="2600" dirty="0"/>
              <a:t>I </a:t>
            </a:r>
            <a:r>
              <a:rPr lang="en-US" sz="2600" dirty="0" err="1"/>
              <a:t>paesi</a:t>
            </a:r>
            <a:r>
              <a:rPr lang="en-US" sz="2600" dirty="0"/>
              <a:t> </a:t>
            </a:r>
            <a:r>
              <a:rPr lang="en-US" sz="2600" dirty="0" err="1"/>
              <a:t>industrializzati</a:t>
            </a:r>
            <a:r>
              <a:rPr lang="en-US" sz="2600" dirty="0"/>
              <a:t> </a:t>
            </a:r>
            <a:r>
              <a:rPr lang="en-US" sz="2600" dirty="0" err="1"/>
              <a:t>stanno</a:t>
            </a:r>
            <a:r>
              <a:rPr lang="en-US" sz="2600" dirty="0"/>
              <a:t> procedendo verso </a:t>
            </a:r>
            <a:r>
              <a:rPr lang="en-US" sz="2600" dirty="0" err="1"/>
              <a:t>l’obiettivo</a:t>
            </a:r>
            <a:r>
              <a:rPr lang="en-US" sz="2600" dirty="0"/>
              <a:t> di </a:t>
            </a:r>
            <a:r>
              <a:rPr lang="en-US" sz="2600" dirty="0" err="1"/>
              <a:t>destinare</a:t>
            </a:r>
            <a:r>
              <a:rPr lang="en-US" sz="2600" dirty="0"/>
              <a:t> 100 </a:t>
            </a:r>
            <a:r>
              <a:rPr lang="en-US" sz="2600" dirty="0" err="1"/>
              <a:t>miliardi</a:t>
            </a:r>
            <a:r>
              <a:rPr lang="en-US" sz="2600" dirty="0"/>
              <a:t> di </a:t>
            </a:r>
            <a:r>
              <a:rPr lang="en-US" sz="2600" dirty="0" err="1"/>
              <a:t>dollari</a:t>
            </a:r>
            <a:r>
              <a:rPr lang="en-US" sz="2600" dirty="0"/>
              <a:t> </a:t>
            </a:r>
            <a:r>
              <a:rPr lang="en-US" sz="2600" dirty="0" err="1"/>
              <a:t>l’anno</a:t>
            </a:r>
            <a:r>
              <a:rPr lang="en-US" sz="2600" dirty="0"/>
              <a:t> </a:t>
            </a:r>
            <a:r>
              <a:rPr lang="en-US" sz="2600" dirty="0" err="1"/>
              <a:t>entro</a:t>
            </a:r>
            <a:r>
              <a:rPr lang="en-US" sz="2600" dirty="0"/>
              <a:t> </a:t>
            </a:r>
            <a:r>
              <a:rPr lang="en-US" sz="2600" dirty="0" err="1"/>
              <a:t>il</a:t>
            </a:r>
            <a:r>
              <a:rPr lang="en-US" sz="2600" dirty="0"/>
              <a:t> 2020 per </a:t>
            </a:r>
            <a:r>
              <a:rPr lang="en-US" sz="2600" dirty="0" err="1"/>
              <a:t>azioni</a:t>
            </a:r>
            <a:r>
              <a:rPr lang="en-US" sz="2600" dirty="0"/>
              <a:t> di </a:t>
            </a:r>
            <a:r>
              <a:rPr lang="en-US" sz="2600" dirty="0" err="1"/>
              <a:t>mitigazione</a:t>
            </a:r>
            <a:r>
              <a:rPr lang="en-US" sz="2600" dirty="0"/>
              <a:t>. </a:t>
            </a:r>
          </a:p>
          <a:p>
            <a:r>
              <a:rPr lang="en-US" sz="2600" dirty="0"/>
              <a:t>Fra </a:t>
            </a:r>
            <a:r>
              <a:rPr lang="en-US" sz="2600" dirty="0" err="1"/>
              <a:t>il</a:t>
            </a:r>
            <a:r>
              <a:rPr lang="en-US" sz="2600" dirty="0"/>
              <a:t> 1880 e </a:t>
            </a:r>
            <a:r>
              <a:rPr lang="en-US" sz="2600" dirty="0" err="1"/>
              <a:t>il</a:t>
            </a:r>
            <a:r>
              <a:rPr lang="en-US" sz="2600" dirty="0"/>
              <a:t> 2012 la temperature media </a:t>
            </a:r>
            <a:r>
              <a:rPr lang="en-US" sz="2600" dirty="0" err="1"/>
              <a:t>globale</a:t>
            </a:r>
            <a:r>
              <a:rPr lang="en-US" sz="2600" dirty="0"/>
              <a:t> è </a:t>
            </a:r>
            <a:r>
              <a:rPr lang="en-US" sz="2600" dirty="0" err="1"/>
              <a:t>aumentata</a:t>
            </a:r>
            <a:r>
              <a:rPr lang="en-US" sz="2600" dirty="0"/>
              <a:t> di 0,85 </a:t>
            </a:r>
            <a:r>
              <a:rPr lang="en-US" sz="2600" dirty="0" err="1"/>
              <a:t>gradi</a:t>
            </a:r>
            <a:r>
              <a:rPr lang="en-US" sz="2600" dirty="0"/>
              <a:t> °C, con </a:t>
            </a:r>
            <a:r>
              <a:rPr lang="en-US" sz="2600" dirty="0" err="1"/>
              <a:t>effetti</a:t>
            </a:r>
            <a:r>
              <a:rPr lang="en-US" sz="2600" dirty="0"/>
              <a:t> </a:t>
            </a:r>
            <a:r>
              <a:rPr lang="en-US" sz="2600" dirty="0" err="1"/>
              <a:t>negativi</a:t>
            </a:r>
            <a:r>
              <a:rPr lang="en-US" sz="2600" dirty="0"/>
              <a:t> </a:t>
            </a:r>
            <a:r>
              <a:rPr lang="en-US" sz="2600" dirty="0" err="1"/>
              <a:t>sulla</a:t>
            </a:r>
            <a:r>
              <a:rPr lang="en-US" sz="2600" dirty="0"/>
              <a:t> </a:t>
            </a:r>
            <a:r>
              <a:rPr lang="en-US" sz="2600" dirty="0" err="1"/>
              <a:t>produttività</a:t>
            </a:r>
            <a:r>
              <a:rPr lang="en-US" sz="2600" dirty="0"/>
              <a:t> </a:t>
            </a:r>
            <a:r>
              <a:rPr lang="en-US" sz="2600" dirty="0" err="1"/>
              <a:t>delle</a:t>
            </a:r>
            <a:r>
              <a:rPr lang="en-US" sz="2600" dirty="0"/>
              <a:t> </a:t>
            </a:r>
            <a:r>
              <a:rPr lang="en-US" sz="2600" dirty="0" err="1"/>
              <a:t>principali</a:t>
            </a:r>
            <a:r>
              <a:rPr lang="en-US" sz="2600" dirty="0"/>
              <a:t> </a:t>
            </a:r>
            <a:r>
              <a:rPr lang="en-US" sz="2600" dirty="0" err="1"/>
              <a:t>granaglie</a:t>
            </a:r>
            <a:r>
              <a:rPr lang="en-US" sz="2600" dirty="0"/>
              <a:t>.</a:t>
            </a:r>
          </a:p>
          <a:p>
            <a:r>
              <a:rPr lang="en-US" sz="2600" dirty="0" err="1"/>
              <a:t>L’aumento</a:t>
            </a:r>
            <a:r>
              <a:rPr lang="en-US" sz="2600" dirty="0"/>
              <a:t> </a:t>
            </a:r>
            <a:r>
              <a:rPr lang="en-US" sz="2600" dirty="0" err="1"/>
              <a:t>delle</a:t>
            </a:r>
            <a:r>
              <a:rPr lang="en-US" sz="2600" dirty="0"/>
              <a:t> temperature </a:t>
            </a:r>
            <a:r>
              <a:rPr lang="en-US" sz="2600" dirty="0" err="1"/>
              <a:t>degli</a:t>
            </a:r>
            <a:r>
              <a:rPr lang="en-US" sz="2600" dirty="0"/>
              <a:t> </a:t>
            </a:r>
            <a:r>
              <a:rPr lang="en-US" sz="2600" dirty="0" err="1"/>
              <a:t>oceani</a:t>
            </a:r>
            <a:r>
              <a:rPr lang="en-US" sz="2600" dirty="0"/>
              <a:t> </a:t>
            </a:r>
            <a:r>
              <a:rPr lang="en-US" sz="2600" dirty="0" err="1"/>
              <a:t>fra</a:t>
            </a:r>
            <a:r>
              <a:rPr lang="en-US" sz="2600" dirty="0"/>
              <a:t> </a:t>
            </a:r>
            <a:r>
              <a:rPr lang="en-US" sz="2600" dirty="0" err="1"/>
              <a:t>il</a:t>
            </a:r>
            <a:r>
              <a:rPr lang="en-US" sz="2600" dirty="0"/>
              <a:t> 1901 e </a:t>
            </a:r>
            <a:r>
              <a:rPr lang="en-US" sz="2600" dirty="0" err="1"/>
              <a:t>il</a:t>
            </a:r>
            <a:r>
              <a:rPr lang="en-US" sz="2600" dirty="0"/>
              <a:t> 2010 ha </a:t>
            </a:r>
            <a:r>
              <a:rPr lang="en-US" sz="2600" dirty="0" err="1"/>
              <a:t>determinato</a:t>
            </a:r>
            <a:r>
              <a:rPr lang="en-US" sz="2600" dirty="0"/>
              <a:t> un </a:t>
            </a:r>
            <a:r>
              <a:rPr lang="en-US" sz="2600" dirty="0" err="1"/>
              <a:t>aumento</a:t>
            </a:r>
            <a:r>
              <a:rPr lang="en-US" sz="2600" dirty="0"/>
              <a:t> medio del </a:t>
            </a:r>
            <a:r>
              <a:rPr lang="en-US" sz="2600" dirty="0" err="1"/>
              <a:t>livello</a:t>
            </a:r>
            <a:r>
              <a:rPr lang="en-US" sz="2600" dirty="0"/>
              <a:t> </a:t>
            </a:r>
            <a:r>
              <a:rPr lang="en-US" sz="2600" dirty="0" err="1"/>
              <a:t>dei</a:t>
            </a:r>
            <a:r>
              <a:rPr lang="en-US" sz="2600" dirty="0"/>
              <a:t> </a:t>
            </a:r>
            <a:r>
              <a:rPr lang="en-US" sz="2600" dirty="0" err="1"/>
              <a:t>mari</a:t>
            </a:r>
            <a:r>
              <a:rPr lang="en-US" sz="2600" dirty="0"/>
              <a:t> di 19 cm. Dal 1979 </a:t>
            </a:r>
            <a:r>
              <a:rPr lang="en-US" sz="2600" dirty="0" err="1"/>
              <a:t>l’Artico</a:t>
            </a:r>
            <a:r>
              <a:rPr lang="en-US" sz="2600" dirty="0"/>
              <a:t> </a:t>
            </a:r>
            <a:r>
              <a:rPr lang="en-US" sz="2600" dirty="0" err="1"/>
              <a:t>sta</a:t>
            </a:r>
            <a:r>
              <a:rPr lang="en-US" sz="2600" dirty="0"/>
              <a:t> </a:t>
            </a:r>
            <a:r>
              <a:rPr lang="en-US" sz="2600" dirty="0" err="1"/>
              <a:t>perdendo</a:t>
            </a:r>
            <a:r>
              <a:rPr lang="en-US" sz="2600" dirty="0"/>
              <a:t> 1,07 </a:t>
            </a:r>
            <a:r>
              <a:rPr lang="en-US" sz="2600" dirty="0" err="1"/>
              <a:t>milioni</a:t>
            </a:r>
            <a:r>
              <a:rPr lang="en-US" sz="2600" dirty="0"/>
              <a:t> di km</a:t>
            </a:r>
            <a:r>
              <a:rPr lang="en-US" sz="2600" baseline="30000" dirty="0"/>
              <a:t>2</a:t>
            </a:r>
            <a:r>
              <a:rPr lang="en-US" sz="2600" dirty="0"/>
              <a:t> di </a:t>
            </a:r>
            <a:r>
              <a:rPr lang="en-US" sz="2600" dirty="0" err="1"/>
              <a:t>ghiaccio</a:t>
            </a:r>
            <a:r>
              <a:rPr lang="en-US" sz="2600" dirty="0"/>
              <a:t> </a:t>
            </a:r>
            <a:r>
              <a:rPr lang="en-US" sz="2600" dirty="0" err="1"/>
              <a:t>ogni</a:t>
            </a:r>
            <a:r>
              <a:rPr lang="en-US" sz="2600" dirty="0"/>
              <a:t> 10 </a:t>
            </a:r>
            <a:r>
              <a:rPr lang="en-US" sz="2600" dirty="0" err="1"/>
              <a:t>anni</a:t>
            </a:r>
            <a:r>
              <a:rPr lang="en-US" sz="2600" dirty="0"/>
              <a:t>.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2860546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7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7A830-3BA3-4386-AE29-919C70D6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31" y="540246"/>
            <a:ext cx="10762937" cy="1499616"/>
          </a:xfrm>
          <a:solidFill>
            <a:srgbClr val="8DC592"/>
          </a:solidFill>
        </p:spPr>
        <p:txBody>
          <a:bodyPr/>
          <a:lstStyle/>
          <a:p>
            <a:r>
              <a:rPr lang="es-419" dirty="0"/>
              <a:t>13 - </a:t>
            </a:r>
            <a:r>
              <a:rPr lang="es-419" sz="4400" dirty="0"/>
              <a:t>c</a:t>
            </a:r>
            <a:r>
              <a:rPr lang="it-IT" sz="4400" dirty="0" err="1">
                <a:solidFill>
                  <a:schemeClr val="tx1"/>
                </a:solidFill>
              </a:rPr>
              <a:t>ombattere</a:t>
            </a:r>
            <a:r>
              <a:rPr lang="it-IT" sz="4400" dirty="0">
                <a:solidFill>
                  <a:schemeClr val="tx1"/>
                </a:solidFill>
              </a:rPr>
              <a:t> il cambiamento climatico (B)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8C030-312E-45D1-B5D2-8FBFBCA5D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31" y="2383436"/>
            <a:ext cx="10762937" cy="3642610"/>
          </a:xfrm>
          <a:solidFill>
            <a:srgbClr val="8DC592"/>
          </a:solidFill>
        </p:spPr>
        <p:txBody>
          <a:bodyPr>
            <a:noAutofit/>
          </a:bodyPr>
          <a:lstStyle/>
          <a:p>
            <a:r>
              <a:rPr lang="en-US" sz="2600" dirty="0"/>
              <a:t>Si </a:t>
            </a:r>
            <a:r>
              <a:rPr lang="en-US" sz="2600" dirty="0" err="1"/>
              <a:t>prevede</a:t>
            </a:r>
            <a:r>
              <a:rPr lang="en-US" sz="2600" dirty="0"/>
              <a:t> </a:t>
            </a:r>
            <a:r>
              <a:rPr lang="en-US" sz="2600" dirty="0" err="1"/>
              <a:t>che</a:t>
            </a:r>
            <a:r>
              <a:rPr lang="en-US" sz="2600" dirty="0"/>
              <a:t> </a:t>
            </a:r>
            <a:r>
              <a:rPr lang="en-US" sz="2600" dirty="0" err="1"/>
              <a:t>entro</a:t>
            </a:r>
            <a:r>
              <a:rPr lang="en-US" sz="2600" dirty="0"/>
              <a:t> la fine del </a:t>
            </a:r>
            <a:r>
              <a:rPr lang="en-US" sz="2600" dirty="0" err="1"/>
              <a:t>secolo</a:t>
            </a:r>
            <a:r>
              <a:rPr lang="en-US" sz="2600" dirty="0"/>
              <a:t> la </a:t>
            </a:r>
            <a:r>
              <a:rPr lang="en-US" sz="2600" dirty="0" err="1"/>
              <a:t>temperatura</a:t>
            </a:r>
            <a:r>
              <a:rPr lang="en-US" sz="2600" dirty="0"/>
              <a:t> media </a:t>
            </a:r>
            <a:r>
              <a:rPr lang="en-US" sz="2600" dirty="0" err="1"/>
              <a:t>mondiale</a:t>
            </a:r>
            <a:r>
              <a:rPr lang="en-US" sz="2600" dirty="0"/>
              <a:t> </a:t>
            </a:r>
            <a:r>
              <a:rPr lang="en-US" sz="2600" dirty="0" err="1"/>
              <a:t>supererà</a:t>
            </a:r>
            <a:r>
              <a:rPr lang="en-US" sz="2600" dirty="0"/>
              <a:t> di 1,5 </a:t>
            </a:r>
            <a:r>
              <a:rPr lang="en-US" sz="2600" dirty="0" err="1"/>
              <a:t>gradi</a:t>
            </a:r>
            <a:r>
              <a:rPr lang="en-US" sz="2600" dirty="0"/>
              <a:t> </a:t>
            </a:r>
            <a:r>
              <a:rPr lang="en-US" sz="2600" dirty="0" err="1"/>
              <a:t>quella</a:t>
            </a:r>
            <a:r>
              <a:rPr lang="en-US" sz="2600" dirty="0"/>
              <a:t> del 1900. Il </a:t>
            </a:r>
            <a:r>
              <a:rPr lang="en-US" sz="2600" dirty="0" err="1"/>
              <a:t>livello</a:t>
            </a:r>
            <a:r>
              <a:rPr lang="en-US" sz="2600" dirty="0"/>
              <a:t> </a:t>
            </a:r>
            <a:r>
              <a:rPr lang="en-US" sz="2600" dirty="0" err="1"/>
              <a:t>dei</a:t>
            </a:r>
            <a:r>
              <a:rPr lang="en-US" sz="2600" dirty="0"/>
              <a:t> </a:t>
            </a:r>
            <a:r>
              <a:rPr lang="en-US" sz="2600" dirty="0" err="1"/>
              <a:t>mari</a:t>
            </a:r>
            <a:r>
              <a:rPr lang="en-US" sz="2600" dirty="0"/>
              <a:t> </a:t>
            </a:r>
            <a:r>
              <a:rPr lang="en-US" sz="2600" dirty="0" err="1"/>
              <a:t>aumenterà</a:t>
            </a:r>
            <a:r>
              <a:rPr lang="en-US" sz="2600" dirty="0"/>
              <a:t> di 24-30 cm. </a:t>
            </a:r>
            <a:r>
              <a:rPr lang="en-US" sz="2600" dirty="0" err="1"/>
              <a:t>Molti</a:t>
            </a:r>
            <a:r>
              <a:rPr lang="en-US" sz="2600" dirty="0"/>
              <a:t> </a:t>
            </a:r>
            <a:r>
              <a:rPr lang="en-US" sz="2600" dirty="0" err="1"/>
              <a:t>effetti</a:t>
            </a:r>
            <a:r>
              <a:rPr lang="en-US" sz="2600" dirty="0"/>
              <a:t> del </a:t>
            </a:r>
            <a:r>
              <a:rPr lang="en-US" sz="2600" dirty="0" err="1"/>
              <a:t>surriscaldamento</a:t>
            </a:r>
            <a:r>
              <a:rPr lang="en-US" sz="2600" dirty="0"/>
              <a:t> </a:t>
            </a:r>
            <a:r>
              <a:rPr lang="en-US" sz="2600" dirty="0" err="1"/>
              <a:t>resteranno</a:t>
            </a:r>
            <a:r>
              <a:rPr lang="en-US" sz="2600" dirty="0"/>
              <a:t> </a:t>
            </a:r>
            <a:r>
              <a:rPr lang="en-US" sz="2600" dirty="0" err="1"/>
              <a:t>anche</a:t>
            </a:r>
            <a:r>
              <a:rPr lang="en-US" sz="2600" dirty="0"/>
              <a:t> se </a:t>
            </a:r>
            <a:r>
              <a:rPr lang="en-US" sz="2600" dirty="0" err="1"/>
              <a:t>si</a:t>
            </a:r>
            <a:r>
              <a:rPr lang="en-US" sz="2600" dirty="0"/>
              <a:t> </a:t>
            </a:r>
            <a:r>
              <a:rPr lang="en-US" sz="2600" dirty="0" err="1"/>
              <a:t>riuscirà</a:t>
            </a:r>
            <a:r>
              <a:rPr lang="en-US" sz="2600" dirty="0"/>
              <a:t> a </a:t>
            </a:r>
            <a:r>
              <a:rPr lang="en-US" sz="2600" dirty="0" err="1"/>
              <a:t>ridurre</a:t>
            </a:r>
            <a:r>
              <a:rPr lang="en-US" sz="2600" dirty="0"/>
              <a:t> le </a:t>
            </a:r>
            <a:r>
              <a:rPr lang="en-US" sz="2600" dirty="0" err="1"/>
              <a:t>emissioni</a:t>
            </a:r>
            <a:r>
              <a:rPr lang="en-US" sz="2600" dirty="0"/>
              <a:t>.</a:t>
            </a:r>
          </a:p>
          <a:p>
            <a:r>
              <a:rPr lang="en-US" sz="2600" dirty="0"/>
              <a:t>Dal 1990 a </a:t>
            </a:r>
            <a:r>
              <a:rPr lang="en-US" sz="2600" dirty="0" err="1"/>
              <a:t>oggi</a:t>
            </a:r>
            <a:r>
              <a:rPr lang="en-US" sz="2600" dirty="0"/>
              <a:t> le </a:t>
            </a:r>
            <a:r>
              <a:rPr lang="en-US" sz="2600" dirty="0" err="1"/>
              <a:t>emissioni</a:t>
            </a:r>
            <a:r>
              <a:rPr lang="en-US" sz="2600" dirty="0"/>
              <a:t> di CO2 </a:t>
            </a:r>
            <a:r>
              <a:rPr lang="en-US" sz="2600" dirty="0" err="1"/>
              <a:t>sono</a:t>
            </a:r>
            <a:r>
              <a:rPr lang="en-US" sz="2600" dirty="0"/>
              <a:t> </a:t>
            </a:r>
            <a:r>
              <a:rPr lang="en-US" sz="2600" dirty="0" err="1"/>
              <a:t>aumentate</a:t>
            </a:r>
            <a:r>
              <a:rPr lang="en-US" sz="2600" dirty="0"/>
              <a:t> di quasi </a:t>
            </a:r>
            <a:r>
              <a:rPr lang="en-US" sz="2600" dirty="0" err="1"/>
              <a:t>il</a:t>
            </a:r>
            <a:r>
              <a:rPr lang="en-US" sz="2600" dirty="0"/>
              <a:t> 50%, con un </a:t>
            </a:r>
            <a:r>
              <a:rPr lang="en-US" sz="2600" dirty="0" err="1"/>
              <a:t>ritmo</a:t>
            </a:r>
            <a:r>
              <a:rPr lang="en-US" sz="2600" dirty="0"/>
              <a:t> </a:t>
            </a:r>
            <a:r>
              <a:rPr lang="en-US" sz="2600" dirty="0" err="1"/>
              <a:t>maggiore</a:t>
            </a:r>
            <a:r>
              <a:rPr lang="en-US" sz="2600" dirty="0"/>
              <a:t> </a:t>
            </a:r>
            <a:r>
              <a:rPr lang="en-US" sz="2600" dirty="0" err="1"/>
              <a:t>fra</a:t>
            </a:r>
            <a:r>
              <a:rPr lang="en-US" sz="2600" dirty="0"/>
              <a:t> </a:t>
            </a:r>
            <a:r>
              <a:rPr lang="en-US" sz="2600" dirty="0" err="1"/>
              <a:t>il</a:t>
            </a:r>
            <a:r>
              <a:rPr lang="en-US" sz="2600" dirty="0"/>
              <a:t> 2001 e </a:t>
            </a:r>
            <a:r>
              <a:rPr lang="en-US" sz="2600" dirty="0" err="1"/>
              <a:t>il</a:t>
            </a:r>
            <a:r>
              <a:rPr lang="en-US" sz="2600" dirty="0"/>
              <a:t> 2010 </a:t>
            </a:r>
            <a:r>
              <a:rPr lang="en-US" sz="2600" dirty="0" err="1"/>
              <a:t>che</a:t>
            </a:r>
            <a:r>
              <a:rPr lang="en-US" sz="2600" dirty="0"/>
              <a:t> </a:t>
            </a:r>
            <a:r>
              <a:rPr lang="en-US" sz="2600" dirty="0" err="1"/>
              <a:t>nei</a:t>
            </a:r>
            <a:r>
              <a:rPr lang="en-US" sz="2600" dirty="0"/>
              <a:t> </a:t>
            </a:r>
            <a:r>
              <a:rPr lang="en-US" sz="2600" dirty="0" err="1"/>
              <a:t>tre</a:t>
            </a:r>
            <a:r>
              <a:rPr lang="en-US" sz="2600" dirty="0"/>
              <a:t> </a:t>
            </a:r>
            <a:r>
              <a:rPr lang="en-US" sz="2600" dirty="0" err="1"/>
              <a:t>decenni</a:t>
            </a:r>
            <a:r>
              <a:rPr lang="en-US" sz="2600" dirty="0"/>
              <a:t> </a:t>
            </a:r>
            <a:r>
              <a:rPr lang="en-US" sz="2600" dirty="0" err="1"/>
              <a:t>precedenti</a:t>
            </a:r>
            <a:r>
              <a:rPr lang="en-US" sz="2600" dirty="0"/>
              <a:t>.</a:t>
            </a:r>
          </a:p>
          <a:p>
            <a:r>
              <a:rPr lang="es-419" sz="2600" dirty="0"/>
              <a:t>Si </a:t>
            </a:r>
            <a:r>
              <a:rPr lang="es-419" sz="2600" dirty="0" err="1"/>
              <a:t>calcola</a:t>
            </a:r>
            <a:r>
              <a:rPr lang="es-419" sz="2600" dirty="0"/>
              <a:t> che un </a:t>
            </a:r>
            <a:r>
              <a:rPr lang="es-419" sz="2600" dirty="0" err="1"/>
              <a:t>cambiamento</a:t>
            </a:r>
            <a:r>
              <a:rPr lang="es-419" sz="2600" dirty="0"/>
              <a:t> </a:t>
            </a:r>
            <a:r>
              <a:rPr lang="es-419" sz="2600" dirty="0" err="1"/>
              <a:t>nelle</a:t>
            </a:r>
            <a:r>
              <a:rPr lang="es-419" sz="2600" dirty="0"/>
              <a:t> </a:t>
            </a:r>
            <a:r>
              <a:rPr lang="es-419" sz="2600" dirty="0" err="1"/>
              <a:t>tecnologie</a:t>
            </a:r>
            <a:r>
              <a:rPr lang="es-419" sz="2600" dirty="0"/>
              <a:t> e </a:t>
            </a:r>
            <a:r>
              <a:rPr lang="es-419" sz="2600" dirty="0" err="1"/>
              <a:t>nei</a:t>
            </a:r>
            <a:r>
              <a:rPr lang="es-419" sz="2600" dirty="0"/>
              <a:t> </a:t>
            </a:r>
            <a:r>
              <a:rPr lang="es-419" sz="2600" dirty="0" err="1"/>
              <a:t>comportamenti</a:t>
            </a:r>
            <a:r>
              <a:rPr lang="es-419" sz="2600" dirty="0"/>
              <a:t> </a:t>
            </a:r>
            <a:r>
              <a:rPr lang="es-419" sz="2600" dirty="0" err="1"/>
              <a:t>potrebbe</a:t>
            </a:r>
            <a:r>
              <a:rPr lang="es-419" sz="2600" dirty="0"/>
              <a:t> </a:t>
            </a:r>
            <a:r>
              <a:rPr lang="es-419" sz="2600" dirty="0" err="1"/>
              <a:t>ridurre</a:t>
            </a:r>
            <a:r>
              <a:rPr lang="es-419" sz="2600" dirty="0"/>
              <a:t> le </a:t>
            </a:r>
            <a:r>
              <a:rPr lang="es-419" sz="2600" dirty="0" err="1"/>
              <a:t>temperature</a:t>
            </a:r>
            <a:r>
              <a:rPr lang="es-419" sz="2600" dirty="0"/>
              <a:t> a 2 </a:t>
            </a:r>
            <a:r>
              <a:rPr lang="es-419" sz="2600" dirty="0" err="1"/>
              <a:t>gradi</a:t>
            </a:r>
            <a:r>
              <a:rPr lang="es-419" sz="2600" dirty="0"/>
              <a:t> al di </a:t>
            </a:r>
            <a:r>
              <a:rPr lang="es-419" sz="2600" dirty="0" err="1"/>
              <a:t>sopra</a:t>
            </a:r>
            <a:r>
              <a:rPr lang="es-419" sz="2600" dirty="0"/>
              <a:t> </a:t>
            </a:r>
            <a:r>
              <a:rPr lang="es-419" sz="2600" dirty="0" err="1"/>
              <a:t>dei</a:t>
            </a:r>
            <a:r>
              <a:rPr lang="es-419" sz="2600" dirty="0"/>
              <a:t> </a:t>
            </a:r>
            <a:r>
              <a:rPr lang="es-419" sz="2600" dirty="0" err="1"/>
              <a:t>livelli</a:t>
            </a:r>
            <a:r>
              <a:rPr lang="es-419" sz="2600" dirty="0"/>
              <a:t> </a:t>
            </a:r>
            <a:r>
              <a:rPr lang="es-419" sz="2600" dirty="0" err="1"/>
              <a:t>pre-rivoluzione</a:t>
            </a:r>
            <a:r>
              <a:rPr lang="es-419" sz="2600" dirty="0"/>
              <a:t> </a:t>
            </a:r>
            <a:r>
              <a:rPr lang="es-419" sz="2600" dirty="0" err="1"/>
              <a:t>industriale</a:t>
            </a:r>
            <a:r>
              <a:rPr lang="es-419" sz="2600" dirty="0"/>
              <a:t>.</a:t>
            </a:r>
            <a:endParaRPr lang="en-US" sz="2600" dirty="0"/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52147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4" y="2368446"/>
            <a:ext cx="6160284" cy="172012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Conservare e utilizzare in modo sostenibile gli oceani, i mari e le risorse marine</a:t>
            </a: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9418" y="1417637"/>
            <a:ext cx="403892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16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BB58A5F-8D2B-4BB6-8BB9-2C0D2784B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66" y="-18773"/>
            <a:ext cx="7494608" cy="68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99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F9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B8517-0EF9-4E9D-B145-13C3F0C3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43544" cy="1499616"/>
          </a:xfrm>
          <a:solidFill>
            <a:srgbClr val="9DD5F1"/>
          </a:solidFill>
        </p:spPr>
        <p:txBody>
          <a:bodyPr>
            <a:normAutofit/>
          </a:bodyPr>
          <a:lstStyle/>
          <a:p>
            <a:r>
              <a:rPr lang="es-419" sz="4000" dirty="0"/>
              <a:t>14 – </a:t>
            </a:r>
            <a:r>
              <a:rPr lang="it-IT" sz="4000" dirty="0">
                <a:solidFill>
                  <a:schemeClr val="tx1"/>
                </a:solidFill>
              </a:rPr>
              <a:t>uso sostenibile di oceani, mari e risorse marine (a)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F69A8-02D9-4A30-8448-7E7CFCCED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542031"/>
            <a:ext cx="10143544" cy="2487169"/>
          </a:xfrm>
          <a:solidFill>
            <a:srgbClr val="9DD5F1"/>
          </a:solidFill>
        </p:spPr>
        <p:txBody>
          <a:bodyPr>
            <a:normAutofit/>
          </a:bodyPr>
          <a:lstStyle/>
          <a:p>
            <a:r>
              <a:rPr lang="en-US" dirty="0" err="1"/>
              <a:t>Oltre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miliardi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per la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sopravvivenza</a:t>
            </a:r>
            <a:r>
              <a:rPr lang="en-US" dirty="0"/>
              <a:t> </a:t>
            </a:r>
            <a:r>
              <a:rPr lang="en-US" dirty="0" err="1"/>
              <a:t>dipendono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biodiversità</a:t>
            </a:r>
            <a:r>
              <a:rPr lang="en-US" dirty="0"/>
              <a:t> in </a:t>
            </a:r>
            <a:r>
              <a:rPr lang="en-US" dirty="0" err="1"/>
              <a:t>mari</a:t>
            </a:r>
            <a:r>
              <a:rPr lang="en-US" dirty="0"/>
              <a:t>, </a:t>
            </a:r>
            <a:r>
              <a:rPr lang="en-US" dirty="0" err="1"/>
              <a:t>fiumi</a:t>
            </a:r>
            <a:r>
              <a:rPr lang="en-US" dirty="0"/>
              <a:t> e </a:t>
            </a:r>
            <a:r>
              <a:rPr lang="en-US" dirty="0" err="1"/>
              <a:t>laghi</a:t>
            </a:r>
            <a:r>
              <a:rPr lang="en-US" dirty="0"/>
              <a:t>.  </a:t>
            </a:r>
          </a:p>
          <a:p>
            <a:r>
              <a:rPr lang="en-US" dirty="0"/>
              <a:t>Il </a:t>
            </a:r>
            <a:r>
              <a:rPr lang="en-US" dirty="0" err="1"/>
              <a:t>valore</a:t>
            </a:r>
            <a:r>
              <a:rPr lang="en-US" dirty="0"/>
              <a:t> di </a:t>
            </a:r>
            <a:r>
              <a:rPr lang="en-US" dirty="0" err="1"/>
              <a:t>mercato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provenienti</a:t>
            </a:r>
            <a:r>
              <a:rPr lang="en-US" dirty="0"/>
              <a:t> da </a:t>
            </a:r>
            <a:r>
              <a:rPr lang="en-US" dirty="0" err="1"/>
              <a:t>mari</a:t>
            </a:r>
            <a:r>
              <a:rPr lang="en-US" dirty="0"/>
              <a:t> e </a:t>
            </a:r>
            <a:r>
              <a:rPr lang="en-US" dirty="0" err="1"/>
              <a:t>bacini</a:t>
            </a:r>
            <a:r>
              <a:rPr lang="en-US" dirty="0"/>
              <a:t> </a:t>
            </a:r>
            <a:r>
              <a:rPr lang="en-US" dirty="0" err="1"/>
              <a:t>acquiferi</a:t>
            </a:r>
            <a:r>
              <a:rPr lang="en-US" dirty="0"/>
              <a:t> è di 4 </a:t>
            </a:r>
            <a:r>
              <a:rPr lang="en-US" dirty="0" err="1"/>
              <a:t>miliardi</a:t>
            </a:r>
            <a:r>
              <a:rPr lang="en-US" dirty="0"/>
              <a:t> di </a:t>
            </a:r>
            <a:r>
              <a:rPr lang="en-US" dirty="0" err="1"/>
              <a:t>dollari</a:t>
            </a:r>
            <a:r>
              <a:rPr lang="en-US" dirty="0"/>
              <a:t> </a:t>
            </a:r>
            <a:r>
              <a:rPr lang="en-US" dirty="0" err="1"/>
              <a:t>l’anno</a:t>
            </a:r>
            <a:r>
              <a:rPr lang="en-US" dirty="0"/>
              <a:t> (5% del PIL </a:t>
            </a:r>
            <a:r>
              <a:rPr lang="en-US" dirty="0" err="1"/>
              <a:t>mondiale</a:t>
            </a:r>
            <a:r>
              <a:rPr lang="en-US" dirty="0"/>
              <a:t>) </a:t>
            </a:r>
          </a:p>
          <a:p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oceani</a:t>
            </a:r>
            <a:r>
              <a:rPr lang="en-US" dirty="0"/>
              <a:t> </a:t>
            </a:r>
            <a:r>
              <a:rPr lang="en-US" dirty="0" err="1"/>
              <a:t>assorbono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30 per cento del CO</a:t>
            </a:r>
            <a:r>
              <a:rPr lang="en-US" baseline="30000" dirty="0"/>
              <a:t>2 </a:t>
            </a:r>
            <a:r>
              <a:rPr lang="en-US" dirty="0" err="1"/>
              <a:t>prodotto</a:t>
            </a:r>
            <a:r>
              <a:rPr lang="en-US" dirty="0"/>
              <a:t> </a:t>
            </a:r>
            <a:r>
              <a:rPr lang="en-US" dirty="0" err="1"/>
              <a:t>dall’uomo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mitigazione</a:t>
            </a:r>
            <a:r>
              <a:rPr lang="en-US" dirty="0">
                <a:sym typeface="Wingdings" panose="05000000000000000000" pitchFamily="2" charset="2"/>
              </a:rPr>
              <a:t> del </a:t>
            </a:r>
            <a:r>
              <a:rPr lang="en-US" dirty="0" err="1">
                <a:sym typeface="Wingdings" panose="05000000000000000000" pitchFamily="2" charset="2"/>
              </a:rPr>
              <a:t>surriscaldamento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globale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09674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F9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F69A8-02D9-4A30-8448-7E7CFCCED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143544" cy="3350302"/>
          </a:xfrm>
          <a:solidFill>
            <a:srgbClr val="9DD5F1"/>
          </a:solidFill>
        </p:spPr>
        <p:txBody>
          <a:bodyPr>
            <a:normAutofit fontScale="92500"/>
          </a:bodyPr>
          <a:lstStyle/>
          <a:p>
            <a:r>
              <a:rPr lang="en-US" dirty="0"/>
              <a:t>La </a:t>
            </a:r>
            <a:r>
              <a:rPr lang="en-US" dirty="0" err="1"/>
              <a:t>pesca</a:t>
            </a:r>
            <a:r>
              <a:rPr lang="en-US" dirty="0"/>
              <a:t> marina genera 200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posti</a:t>
            </a:r>
            <a:r>
              <a:rPr lang="en-US" dirty="0"/>
              <a:t> di </a:t>
            </a:r>
            <a:r>
              <a:rPr lang="en-US" dirty="0" err="1"/>
              <a:t>lavoro</a:t>
            </a:r>
            <a:r>
              <a:rPr lang="en-US" dirty="0"/>
              <a:t>.</a:t>
            </a:r>
          </a:p>
          <a:p>
            <a:r>
              <a:rPr lang="en-US" dirty="0"/>
              <a:t>I </a:t>
            </a:r>
            <a:r>
              <a:rPr lang="en-US" dirty="0" err="1"/>
              <a:t>sussidi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pesca</a:t>
            </a:r>
            <a:r>
              <a:rPr lang="en-US" dirty="0"/>
              <a:t> </a:t>
            </a:r>
            <a:r>
              <a:rPr lang="en-US" dirty="0" err="1"/>
              <a:t>constribuiscono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rapida</a:t>
            </a:r>
            <a:r>
              <a:rPr lang="en-US" dirty="0"/>
              <a:t> </a:t>
            </a:r>
            <a:r>
              <a:rPr lang="en-US" dirty="0" err="1"/>
              <a:t>riduzione</a:t>
            </a:r>
            <a:r>
              <a:rPr lang="en-US" dirty="0"/>
              <a:t> di </a:t>
            </a:r>
            <a:r>
              <a:rPr lang="en-US" dirty="0" err="1"/>
              <a:t>molte</a:t>
            </a:r>
            <a:r>
              <a:rPr lang="en-US" dirty="0"/>
              <a:t> specie marine e </a:t>
            </a:r>
            <a:r>
              <a:rPr lang="en-US" dirty="0" err="1"/>
              <a:t>contrastano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sforzi</a:t>
            </a:r>
            <a:r>
              <a:rPr lang="en-US" dirty="0"/>
              <a:t> per la </a:t>
            </a:r>
            <a:r>
              <a:rPr lang="en-US" dirty="0" err="1"/>
              <a:t>ricostruzione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stock </a:t>
            </a:r>
            <a:r>
              <a:rPr lang="en-US" dirty="0" err="1"/>
              <a:t>globale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la </a:t>
            </a:r>
            <a:r>
              <a:rPr lang="en-US" dirty="0" err="1">
                <a:sym typeface="Wingdings" panose="05000000000000000000" pitchFamily="2" charset="2"/>
              </a:rPr>
              <a:t>pesca</a:t>
            </a:r>
            <a:r>
              <a:rPr lang="en-US" dirty="0">
                <a:sym typeface="Wingdings" panose="05000000000000000000" pitchFamily="2" charset="2"/>
              </a:rPr>
              <a:t> marina </a:t>
            </a:r>
            <a:r>
              <a:rPr lang="en-US" dirty="0" err="1">
                <a:sym typeface="Wingdings" panose="05000000000000000000" pitchFamily="2" charset="2"/>
              </a:rPr>
              <a:t>sta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generando</a:t>
            </a:r>
            <a:r>
              <a:rPr lang="en-US" dirty="0">
                <a:sym typeface="Wingdings" panose="05000000000000000000" pitchFamily="2" charset="2"/>
              </a:rPr>
              <a:t> 50 </a:t>
            </a:r>
            <a:r>
              <a:rPr lang="en-US" dirty="0" err="1">
                <a:sym typeface="Wingdings" panose="05000000000000000000" pitchFamily="2" charset="2"/>
              </a:rPr>
              <a:t>miliardi</a:t>
            </a:r>
            <a:r>
              <a:rPr lang="en-US" dirty="0">
                <a:sym typeface="Wingdings" panose="05000000000000000000" pitchFamily="2" charset="2"/>
              </a:rPr>
              <a:t> di US$ </a:t>
            </a:r>
            <a:r>
              <a:rPr lang="en-US" dirty="0" err="1">
                <a:sym typeface="Wingdings" panose="05000000000000000000" pitchFamily="2" charset="2"/>
              </a:rPr>
              <a:t>all’anno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meno</a:t>
            </a:r>
            <a:r>
              <a:rPr lang="en-US" dirty="0">
                <a:sym typeface="Wingdings" panose="05000000000000000000" pitchFamily="2" charset="2"/>
              </a:rPr>
              <a:t> di </a:t>
            </a:r>
            <a:r>
              <a:rPr lang="en-US" dirty="0" err="1">
                <a:sym typeface="Wingdings" panose="05000000000000000000" pitchFamily="2" charset="2"/>
              </a:rPr>
              <a:t>quanto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potrebbe</a:t>
            </a:r>
            <a:r>
              <a:rPr lang="en-US" dirty="0">
                <a:sym typeface="Wingdings" panose="05000000000000000000" pitchFamily="2" charset="2"/>
              </a:rPr>
              <a:t> se </a:t>
            </a:r>
            <a:r>
              <a:rPr lang="en-US" dirty="0" err="1">
                <a:sym typeface="Wingdings" panose="05000000000000000000" pitchFamily="2" charset="2"/>
              </a:rPr>
              <a:t>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lavorasse</a:t>
            </a:r>
            <a:r>
              <a:rPr lang="en-US" dirty="0">
                <a:sym typeface="Wingdings" panose="05000000000000000000" pitchFamily="2" charset="2"/>
              </a:rPr>
              <a:t> al </a:t>
            </a:r>
            <a:r>
              <a:rPr lang="en-US" dirty="0" err="1">
                <a:sym typeface="Wingdings" panose="05000000000000000000" pitchFamily="2" charset="2"/>
              </a:rPr>
              <a:t>ripopolamento</a:t>
            </a:r>
            <a:endParaRPr lang="en-US" dirty="0"/>
          </a:p>
          <a:p>
            <a:r>
              <a:rPr lang="en-US" dirty="0" err="1"/>
              <a:t>L’acidità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oceani</a:t>
            </a:r>
            <a:r>
              <a:rPr lang="en-US" dirty="0"/>
              <a:t> (</a:t>
            </a:r>
            <a:r>
              <a:rPr lang="en-US" dirty="0" err="1"/>
              <a:t>legata</a:t>
            </a:r>
            <a:r>
              <a:rPr lang="en-US" dirty="0"/>
              <a:t> </a:t>
            </a:r>
            <a:r>
              <a:rPr lang="en-US" dirty="0" err="1"/>
              <a:t>all’immisione</a:t>
            </a:r>
            <a:r>
              <a:rPr lang="en-US" dirty="0"/>
              <a:t> di </a:t>
            </a:r>
            <a:r>
              <a:rPr lang="en-US" dirty="0" err="1"/>
              <a:t>anidride</a:t>
            </a:r>
            <a:r>
              <a:rPr lang="en-US" dirty="0"/>
              <a:t> </a:t>
            </a:r>
            <a:r>
              <a:rPr lang="en-US" dirty="0" err="1"/>
              <a:t>carbonica</a:t>
            </a:r>
            <a:r>
              <a:rPr lang="en-US" dirty="0"/>
              <a:t>) è </a:t>
            </a:r>
            <a:r>
              <a:rPr lang="en-US" dirty="0" err="1"/>
              <a:t>aumentata</a:t>
            </a:r>
            <a:r>
              <a:rPr lang="en-US" dirty="0"/>
              <a:t> del 26 per cento </a:t>
            </a:r>
            <a:r>
              <a:rPr lang="en-US" dirty="0" err="1"/>
              <a:t>dall’inizio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Rivoluzione</a:t>
            </a:r>
            <a:r>
              <a:rPr lang="en-US" dirty="0"/>
              <a:t> </a:t>
            </a:r>
            <a:r>
              <a:rPr lang="en-US" dirty="0" err="1"/>
              <a:t>Industriale</a:t>
            </a:r>
            <a:r>
              <a:rPr lang="en-US" dirty="0"/>
              <a:t>, </a:t>
            </a:r>
            <a:r>
              <a:rPr lang="en-US" dirty="0" err="1"/>
              <a:t>mettendo</a:t>
            </a:r>
            <a:r>
              <a:rPr lang="en-US" dirty="0"/>
              <a:t> a </a:t>
            </a:r>
            <a:r>
              <a:rPr lang="en-US" dirty="0" err="1"/>
              <a:t>rischio</a:t>
            </a:r>
            <a:r>
              <a:rPr lang="en-US" dirty="0"/>
              <a:t> le </a:t>
            </a:r>
            <a:r>
              <a:rPr lang="en-US" dirty="0" err="1"/>
              <a:t>barriere</a:t>
            </a:r>
            <a:r>
              <a:rPr lang="en-US" dirty="0"/>
              <a:t> coralline e </a:t>
            </a:r>
            <a:r>
              <a:rPr lang="en-US" dirty="0" err="1"/>
              <a:t>gli</a:t>
            </a:r>
            <a:r>
              <a:rPr lang="en-US" dirty="0"/>
              <a:t> habitat </a:t>
            </a:r>
            <a:r>
              <a:rPr lang="en-US" dirty="0" err="1"/>
              <a:t>marini</a:t>
            </a:r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acque</a:t>
            </a:r>
            <a:r>
              <a:rPr lang="en-US" dirty="0"/>
              <a:t> </a:t>
            </a:r>
            <a:r>
              <a:rPr lang="en-US" dirty="0" err="1"/>
              <a:t>costiere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stanno</a:t>
            </a:r>
            <a:r>
              <a:rPr lang="en-US" dirty="0"/>
              <a:t> </a:t>
            </a:r>
            <a:r>
              <a:rPr lang="en-US" dirty="0" err="1"/>
              <a:t>deteriorando</a:t>
            </a:r>
            <a:r>
              <a:rPr lang="en-US" dirty="0"/>
              <a:t> a causa di </a:t>
            </a:r>
            <a:r>
              <a:rPr lang="en-US" dirty="0" err="1"/>
              <a:t>inquinamento</a:t>
            </a:r>
            <a:r>
              <a:rPr lang="en-US" dirty="0"/>
              <a:t> ed </a:t>
            </a:r>
            <a:r>
              <a:rPr lang="en-US" dirty="0" err="1"/>
              <a:t>eutrofizzazione</a:t>
            </a:r>
            <a:r>
              <a:rPr lang="en-US" dirty="0"/>
              <a:t> (</a:t>
            </a:r>
            <a:r>
              <a:rPr lang="en-US" dirty="0" err="1"/>
              <a:t>aumento</a:t>
            </a:r>
            <a:r>
              <a:rPr lang="en-US" dirty="0"/>
              <a:t> </a:t>
            </a:r>
            <a:r>
              <a:rPr lang="en-US" dirty="0" err="1"/>
              <a:t>eccessivo</a:t>
            </a:r>
            <a:r>
              <a:rPr lang="en-US" dirty="0"/>
              <a:t> di </a:t>
            </a:r>
            <a:r>
              <a:rPr lang="en-US" dirty="0" err="1"/>
              <a:t>alghe</a:t>
            </a:r>
            <a:r>
              <a:rPr lang="en-US" dirty="0"/>
              <a:t>): senza </a:t>
            </a:r>
            <a:r>
              <a:rPr lang="en-US" dirty="0" err="1"/>
              <a:t>azioni</a:t>
            </a:r>
            <a:r>
              <a:rPr lang="en-US" dirty="0"/>
              <a:t> </a:t>
            </a:r>
            <a:r>
              <a:rPr lang="en-US" dirty="0" err="1"/>
              <a:t>specifiche</a:t>
            </a:r>
            <a:r>
              <a:rPr lang="en-US" dirty="0"/>
              <a:t>, </a:t>
            </a:r>
            <a:r>
              <a:rPr lang="en-US" dirty="0" err="1"/>
              <a:t>l’eutrofizzazione</a:t>
            </a:r>
            <a:r>
              <a:rPr lang="en-US" dirty="0"/>
              <a:t> </a:t>
            </a:r>
            <a:r>
              <a:rPr lang="en-US" dirty="0" err="1"/>
              <a:t>potrebbe</a:t>
            </a:r>
            <a:r>
              <a:rPr lang="en-US" dirty="0"/>
              <a:t> </a:t>
            </a:r>
            <a:r>
              <a:rPr lang="en-US" dirty="0" err="1"/>
              <a:t>aumentare</a:t>
            </a:r>
            <a:r>
              <a:rPr lang="en-US" dirty="0"/>
              <a:t> del 20% </a:t>
            </a:r>
            <a:r>
              <a:rPr lang="en-US" dirty="0" err="1"/>
              <a:t>entro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2050 </a:t>
            </a:r>
            <a:r>
              <a:rPr lang="en-US" dirty="0" err="1"/>
              <a:t>modificando</a:t>
            </a:r>
            <a:r>
              <a:rPr lang="en-US" dirty="0"/>
              <a:t> la </a:t>
            </a:r>
            <a:r>
              <a:rPr lang="en-US" dirty="0" err="1"/>
              <a:t>composizione</a:t>
            </a:r>
            <a:r>
              <a:rPr lang="en-US" dirty="0"/>
              <a:t> </a:t>
            </a:r>
            <a:r>
              <a:rPr lang="en-US" dirty="0" err="1"/>
              <a:t>biochimica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zone </a:t>
            </a:r>
            <a:r>
              <a:rPr lang="en-US" dirty="0" err="1"/>
              <a:t>costiere</a:t>
            </a:r>
            <a:r>
              <a:rPr lang="en-US" dirty="0"/>
              <a:t> e la </a:t>
            </a:r>
            <a:r>
              <a:rPr lang="en-US" dirty="0" err="1"/>
              <a:t>riduzione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fauna.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F0BE1B4-63B0-4FD1-B25E-D84D4E80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43544" cy="1499616"/>
          </a:xfrm>
          <a:solidFill>
            <a:srgbClr val="9DD5F1"/>
          </a:solidFill>
        </p:spPr>
        <p:txBody>
          <a:bodyPr>
            <a:normAutofit/>
          </a:bodyPr>
          <a:lstStyle/>
          <a:p>
            <a:r>
              <a:rPr lang="es-419" sz="4000" dirty="0"/>
              <a:t>14 – </a:t>
            </a:r>
            <a:r>
              <a:rPr lang="it-IT" sz="4000" dirty="0">
                <a:solidFill>
                  <a:schemeClr val="tx1"/>
                </a:solidFill>
              </a:rPr>
              <a:t>uso sostenibile di oceani, mari e risorse marine (b)</a:t>
            </a:r>
          </a:p>
        </p:txBody>
      </p:sp>
    </p:spTree>
    <p:extLst>
      <p:ext uri="{BB962C8B-B14F-4D97-AF65-F5344CB8AC3E}">
        <p14:creationId xmlns:p14="http://schemas.microsoft.com/office/powerpoint/2010/main" val="9500612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715" y="2466962"/>
            <a:ext cx="6513226" cy="23149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Proteggere, ripristinare e favorire un uso sostenibile dell’ecosistema terrestre, gestire sostenibilmente le foreste, contrastare la desertificazione, arrestare e far retrocedere il degrado del terreno e fermare la perdita di diversità biologica</a:t>
            </a:r>
            <a:endParaRPr lang="en-US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288" y="1477106"/>
            <a:ext cx="3919507" cy="39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6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104" y="3290930"/>
            <a:ext cx="5193973" cy="1636522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Porre fine ad ogni forma di povertà nel mondo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74" y="1338556"/>
            <a:ext cx="4389643" cy="437203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95215AD-149D-4DCF-B71B-4776D3DFA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74" y="1242982"/>
            <a:ext cx="4389643" cy="437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74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25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CA14E1-5FFE-4F04-B126-3FB695A7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03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9BA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FA6D57-3886-4468-911D-12BAE50214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A1D898"/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15 - uso e gestione sostenibile dell’ecosistema terrestre: foreste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6C6A80-04D5-4784-8436-DE0C96C6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979896"/>
            <a:ext cx="9720071" cy="1682046"/>
          </a:xfrm>
          <a:solidFill>
            <a:srgbClr val="A1D898"/>
          </a:solidFill>
        </p:spPr>
        <p:txBody>
          <a:bodyPr>
            <a:normAutofit/>
          </a:bodyPr>
          <a:lstStyle/>
          <a:p>
            <a:r>
              <a:rPr lang="en-US" dirty="0"/>
              <a:t>La vita di 1,6 </a:t>
            </a:r>
            <a:r>
              <a:rPr lang="en-US" dirty="0" err="1"/>
              <a:t>miliardi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(</a:t>
            </a:r>
            <a:r>
              <a:rPr lang="en-US" dirty="0" err="1"/>
              <a:t>tra</a:t>
            </a:r>
            <a:r>
              <a:rPr lang="en-US" dirty="0"/>
              <a:t> cui 70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indigeni</a:t>
            </a:r>
            <a:r>
              <a:rPr lang="en-US" dirty="0"/>
              <a:t>) </a:t>
            </a:r>
            <a:r>
              <a:rPr lang="en-US" dirty="0" err="1"/>
              <a:t>dipende</a:t>
            </a:r>
            <a:r>
              <a:rPr lang="en-US" dirty="0"/>
              <a:t> dale </a:t>
            </a:r>
            <a:r>
              <a:rPr lang="en-US" dirty="0" err="1"/>
              <a:t>foreste</a:t>
            </a:r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foreste</a:t>
            </a:r>
            <a:r>
              <a:rPr lang="en-US" dirty="0"/>
              <a:t> </a:t>
            </a:r>
            <a:r>
              <a:rPr lang="en-US" dirty="0" err="1"/>
              <a:t>custodiscono</a:t>
            </a:r>
            <a:r>
              <a:rPr lang="en-US" dirty="0"/>
              <a:t> </a:t>
            </a:r>
            <a:r>
              <a:rPr lang="en-US" dirty="0" err="1"/>
              <a:t>oltre</a:t>
            </a:r>
            <a:r>
              <a:rPr lang="en-US" dirty="0"/>
              <a:t> l’80 per cento </a:t>
            </a:r>
            <a:r>
              <a:rPr lang="en-US" dirty="0" err="1"/>
              <a:t>delle</a:t>
            </a:r>
            <a:r>
              <a:rPr lang="en-US" dirty="0"/>
              <a:t> specie </a:t>
            </a:r>
            <a:r>
              <a:rPr lang="en-US" dirty="0" err="1"/>
              <a:t>animali</a:t>
            </a:r>
            <a:r>
              <a:rPr lang="en-US" dirty="0"/>
              <a:t> e </a:t>
            </a:r>
            <a:r>
              <a:rPr lang="en-US" dirty="0" err="1"/>
              <a:t>vegetali</a:t>
            </a:r>
            <a:endParaRPr lang="en-US" dirty="0"/>
          </a:p>
          <a:p>
            <a:r>
              <a:rPr lang="en-US" dirty="0" err="1"/>
              <a:t>Tra</a:t>
            </a:r>
            <a:r>
              <a:rPr lang="en-US" dirty="0"/>
              <a:t> 2010 e 2015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andati</a:t>
            </a:r>
            <a:r>
              <a:rPr lang="en-US" dirty="0"/>
              <a:t> </a:t>
            </a:r>
            <a:r>
              <a:rPr lang="en-US" dirty="0" err="1"/>
              <a:t>ditrutti</a:t>
            </a:r>
            <a:r>
              <a:rPr lang="en-US" dirty="0"/>
              <a:t> 3,3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ettari</a:t>
            </a:r>
            <a:r>
              <a:rPr lang="en-US" dirty="0"/>
              <a:t> di </a:t>
            </a:r>
            <a:r>
              <a:rPr lang="en-US" dirty="0" err="1"/>
              <a:t>foreste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6880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9BA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6C6A80-04D5-4784-8436-DE0C96C6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3103265"/>
            <a:ext cx="9720071" cy="2113014"/>
          </a:xfrm>
          <a:solidFill>
            <a:srgbClr val="A1D89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2,6 </a:t>
            </a:r>
            <a:r>
              <a:rPr lang="en-US" dirty="0" err="1"/>
              <a:t>miliardi</a:t>
            </a:r>
            <a:r>
              <a:rPr lang="en-US" dirty="0"/>
              <a:t> di </a:t>
            </a:r>
            <a:r>
              <a:rPr lang="en-US" dirty="0" err="1"/>
              <a:t>persone</a:t>
            </a:r>
            <a:r>
              <a:rPr lang="en-US" dirty="0"/>
              <a:t> </a:t>
            </a:r>
            <a:r>
              <a:rPr lang="en-US" dirty="0" err="1"/>
              <a:t>dipendono</a:t>
            </a:r>
            <a:r>
              <a:rPr lang="en-US" dirty="0"/>
              <a:t> </a:t>
            </a:r>
            <a:r>
              <a:rPr lang="en-US" dirty="0" err="1"/>
              <a:t>direttamente</a:t>
            </a:r>
            <a:r>
              <a:rPr lang="en-US" dirty="0"/>
              <a:t> </a:t>
            </a:r>
            <a:r>
              <a:rPr lang="en-US" dirty="0" err="1"/>
              <a:t>dall’agricoltura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 err="1"/>
              <a:t>Fenomeni</a:t>
            </a:r>
            <a:r>
              <a:rPr lang="en-US" dirty="0"/>
              <a:t> di </a:t>
            </a:r>
            <a:r>
              <a:rPr lang="en-US" dirty="0" err="1"/>
              <a:t>degradazione</a:t>
            </a:r>
            <a:r>
              <a:rPr lang="en-US" dirty="0"/>
              <a:t> </a:t>
            </a:r>
            <a:r>
              <a:rPr lang="en-US" dirty="0" err="1"/>
              <a:t>moderata</a:t>
            </a:r>
            <a:r>
              <a:rPr lang="en-US" dirty="0"/>
              <a:t> o grave </a:t>
            </a:r>
            <a:r>
              <a:rPr lang="en-US" dirty="0" err="1"/>
              <a:t>driguardano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52 per cento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suoli</a:t>
            </a:r>
            <a:r>
              <a:rPr lang="en-US" dirty="0"/>
              <a:t>, </a:t>
            </a:r>
            <a:r>
              <a:rPr lang="en-US" dirty="0" err="1"/>
              <a:t>colpendo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74 per cento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fasce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povere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popolazione</a:t>
            </a:r>
            <a:r>
              <a:rPr lang="en-US" dirty="0"/>
              <a:t> </a:t>
            </a:r>
            <a:r>
              <a:rPr lang="en-US" dirty="0" err="1"/>
              <a:t>mondiale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Siccità</a:t>
            </a:r>
            <a:r>
              <a:rPr lang="en-US" dirty="0"/>
              <a:t> e </a:t>
            </a:r>
            <a:r>
              <a:rPr lang="en-US" dirty="0" err="1"/>
              <a:t>desertificazione</a:t>
            </a:r>
            <a:r>
              <a:rPr lang="en-US" dirty="0"/>
              <a:t> </a:t>
            </a:r>
            <a:r>
              <a:rPr lang="en-US" dirty="0" err="1"/>
              <a:t>stanno</a:t>
            </a:r>
            <a:r>
              <a:rPr lang="en-US" dirty="0"/>
              <a:t> </a:t>
            </a:r>
            <a:r>
              <a:rPr lang="en-US" dirty="0" err="1"/>
              <a:t>facendo</a:t>
            </a:r>
            <a:r>
              <a:rPr lang="en-US" dirty="0"/>
              <a:t> </a:t>
            </a:r>
            <a:r>
              <a:rPr lang="en-US" dirty="0" err="1"/>
              <a:t>perdere</a:t>
            </a:r>
            <a:r>
              <a:rPr lang="en-US" dirty="0"/>
              <a:t> 12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ettari</a:t>
            </a:r>
            <a:r>
              <a:rPr lang="en-US" dirty="0"/>
              <a:t> </a:t>
            </a:r>
            <a:r>
              <a:rPr lang="en-US" dirty="0" err="1"/>
              <a:t>coltivabili</a:t>
            </a:r>
            <a:r>
              <a:rPr lang="en-US" dirty="0"/>
              <a:t> </a:t>
            </a:r>
            <a:r>
              <a:rPr lang="en-US" dirty="0" err="1"/>
              <a:t>l’anno</a:t>
            </a:r>
            <a:r>
              <a:rPr lang="en-US" dirty="0"/>
              <a:t>, in cui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sarebbe</a:t>
            </a:r>
            <a:r>
              <a:rPr lang="en-US" dirty="0"/>
              <a:t> </a:t>
            </a:r>
            <a:r>
              <a:rPr lang="en-US" dirty="0" err="1"/>
              <a:t>potuto</a:t>
            </a:r>
            <a:r>
              <a:rPr lang="en-US" dirty="0"/>
              <a:t> </a:t>
            </a:r>
            <a:r>
              <a:rPr lang="en-US" dirty="0" err="1"/>
              <a:t>coltivare</a:t>
            </a:r>
            <a:r>
              <a:rPr lang="en-US" dirty="0"/>
              <a:t> 20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tonnellate</a:t>
            </a:r>
            <a:r>
              <a:rPr lang="en-US" dirty="0"/>
              <a:t> di </a:t>
            </a:r>
            <a:r>
              <a:rPr lang="en-US" dirty="0" err="1"/>
              <a:t>granaglie</a:t>
            </a:r>
            <a:r>
              <a:rPr lang="en-US" dirty="0"/>
              <a:t>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D69320B-0B2F-4424-B249-EFC3F28A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solidFill>
            <a:srgbClr val="A1D898"/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15 - uso e gestione sostenibile dell’ecosistema terrestre: desertificazione</a:t>
            </a:r>
          </a:p>
        </p:txBody>
      </p:sp>
    </p:spTree>
    <p:extLst>
      <p:ext uri="{BB962C8B-B14F-4D97-AF65-F5344CB8AC3E}">
        <p14:creationId xmlns:p14="http://schemas.microsoft.com/office/powerpoint/2010/main" val="795918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9BA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6C6A80-04D5-4784-8436-DE0C96C6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802561"/>
            <a:ext cx="9720071" cy="3470223"/>
          </a:xfrm>
          <a:solidFill>
            <a:srgbClr val="A1D898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Il </a:t>
            </a:r>
            <a:r>
              <a:rPr lang="en-US" dirty="0" err="1"/>
              <a:t>mercato</a:t>
            </a:r>
            <a:r>
              <a:rPr lang="en-US" dirty="0"/>
              <a:t> </a:t>
            </a:r>
            <a:r>
              <a:rPr lang="en-US" dirty="0" err="1"/>
              <a:t>illegale</a:t>
            </a:r>
            <a:r>
              <a:rPr lang="en-US" dirty="0"/>
              <a:t> di specie </a:t>
            </a:r>
            <a:r>
              <a:rPr lang="en-US" dirty="0" err="1"/>
              <a:t>silvestri</a:t>
            </a:r>
            <a:r>
              <a:rPr lang="en-US" dirty="0"/>
              <a:t> </a:t>
            </a:r>
            <a:r>
              <a:rPr lang="en-US" dirty="0" err="1"/>
              <a:t>riguarda</a:t>
            </a:r>
            <a:r>
              <a:rPr lang="en-US" dirty="0"/>
              <a:t> 120 </a:t>
            </a:r>
            <a:r>
              <a:rPr lang="en-US" dirty="0" err="1"/>
              <a:t>paesi</a:t>
            </a:r>
            <a:r>
              <a:rPr lang="en-US" dirty="0"/>
              <a:t> e 7.000 specie </a:t>
            </a:r>
            <a:r>
              <a:rPr lang="en-US" dirty="0" err="1"/>
              <a:t>animali</a:t>
            </a:r>
            <a:r>
              <a:rPr lang="en-US" dirty="0"/>
              <a:t> e </a:t>
            </a:r>
            <a:r>
              <a:rPr lang="en-US" dirty="0" err="1"/>
              <a:t>vegetali</a:t>
            </a:r>
            <a:endParaRPr lang="en-US" dirty="0"/>
          </a:p>
          <a:p>
            <a:r>
              <a:rPr lang="en-US" dirty="0"/>
              <a:t>L’8 per cento </a:t>
            </a:r>
            <a:r>
              <a:rPr lang="en-US" dirty="0" err="1"/>
              <a:t>delle</a:t>
            </a:r>
            <a:r>
              <a:rPr lang="en-US" dirty="0"/>
              <a:t> specie </a:t>
            </a:r>
            <a:r>
              <a:rPr lang="en-US" dirty="0" err="1"/>
              <a:t>animali</a:t>
            </a:r>
            <a:r>
              <a:rPr lang="en-US" dirty="0"/>
              <a:t> </a:t>
            </a:r>
            <a:r>
              <a:rPr lang="en-US" dirty="0" err="1"/>
              <a:t>conosciute</a:t>
            </a:r>
            <a:r>
              <a:rPr lang="en-US" dirty="0"/>
              <a:t> è </a:t>
            </a:r>
            <a:r>
              <a:rPr lang="en-US" dirty="0" err="1"/>
              <a:t>ormai</a:t>
            </a:r>
            <a:r>
              <a:rPr lang="en-US" dirty="0"/>
              <a:t> </a:t>
            </a:r>
            <a:r>
              <a:rPr lang="en-US" dirty="0" err="1"/>
              <a:t>estinto</a:t>
            </a:r>
            <a:r>
              <a:rPr lang="en-US" dirty="0"/>
              <a:t> e </a:t>
            </a:r>
            <a:r>
              <a:rPr lang="en-US" dirty="0" err="1"/>
              <a:t>il</a:t>
            </a:r>
            <a:r>
              <a:rPr lang="en-US" dirty="0"/>
              <a:t> 22 per cento è a </a:t>
            </a:r>
            <a:r>
              <a:rPr lang="en-US" dirty="0" err="1"/>
              <a:t>rischio</a:t>
            </a:r>
            <a:r>
              <a:rPr lang="en-US" dirty="0"/>
              <a:t> di </a:t>
            </a:r>
            <a:r>
              <a:rPr lang="en-US" dirty="0" err="1"/>
              <a:t>estnzione</a:t>
            </a:r>
            <a:endParaRPr lang="en-US" dirty="0"/>
          </a:p>
          <a:p>
            <a:r>
              <a:rPr lang="en-US" dirty="0"/>
              <a:t>Il </a:t>
            </a:r>
            <a:r>
              <a:rPr lang="en-US" dirty="0" err="1"/>
              <a:t>pesce</a:t>
            </a:r>
            <a:r>
              <a:rPr lang="en-US" dirty="0"/>
              <a:t> </a:t>
            </a:r>
            <a:r>
              <a:rPr lang="en-US" dirty="0" err="1"/>
              <a:t>fornisce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20 per cento </a:t>
            </a:r>
            <a:r>
              <a:rPr lang="en-US" dirty="0" err="1"/>
              <a:t>delle</a:t>
            </a:r>
            <a:r>
              <a:rPr lang="en-US" dirty="0"/>
              <a:t> protein </a:t>
            </a:r>
            <a:r>
              <a:rPr lang="en-US" dirty="0" err="1"/>
              <a:t>animali</a:t>
            </a:r>
            <a:r>
              <a:rPr lang="en-US" dirty="0"/>
              <a:t> a circa 3 </a:t>
            </a:r>
            <a:r>
              <a:rPr lang="en-US" dirty="0" err="1"/>
              <a:t>miliardi</a:t>
            </a:r>
            <a:r>
              <a:rPr lang="en-US" dirty="0"/>
              <a:t> di </a:t>
            </a:r>
            <a:r>
              <a:rPr lang="en-US" dirty="0" err="1"/>
              <a:t>persone</a:t>
            </a:r>
            <a:endParaRPr lang="en-US" dirty="0"/>
          </a:p>
          <a:p>
            <a:r>
              <a:rPr lang="en-US" dirty="0" err="1"/>
              <a:t>Oltre</a:t>
            </a:r>
            <a:r>
              <a:rPr lang="en-US" dirty="0"/>
              <a:t> l’80 per cento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dieta</a:t>
            </a:r>
            <a:r>
              <a:rPr lang="en-US" dirty="0"/>
              <a:t> </a:t>
            </a:r>
            <a:r>
              <a:rPr lang="en-US" dirty="0" err="1"/>
              <a:t>umana</a:t>
            </a:r>
            <a:r>
              <a:rPr lang="en-US" dirty="0"/>
              <a:t> è </a:t>
            </a:r>
            <a:r>
              <a:rPr lang="en-US" dirty="0" err="1"/>
              <a:t>costituita</a:t>
            </a:r>
            <a:r>
              <a:rPr lang="en-US" dirty="0"/>
              <a:t> da </a:t>
            </a:r>
            <a:r>
              <a:rPr lang="en-US" dirty="0" err="1"/>
              <a:t>piante</a:t>
            </a:r>
            <a:r>
              <a:rPr lang="en-US" dirty="0"/>
              <a:t> (</a:t>
            </a:r>
            <a:r>
              <a:rPr lang="en-US" dirty="0" err="1"/>
              <a:t>soprattutto</a:t>
            </a:r>
            <a:r>
              <a:rPr lang="en-US" dirty="0"/>
              <a:t> </a:t>
            </a:r>
            <a:r>
              <a:rPr lang="en-US" dirty="0" err="1"/>
              <a:t>riso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, </a:t>
            </a:r>
            <a:r>
              <a:rPr lang="en-US" dirty="0" err="1"/>
              <a:t>grano</a:t>
            </a:r>
            <a:r>
              <a:rPr lang="en-US" dirty="0"/>
              <a:t>) </a:t>
            </a:r>
          </a:p>
          <a:p>
            <a:r>
              <a:rPr lang="en-US" dirty="0"/>
              <a:t>L’80 per cento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persone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vivono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zone </a:t>
            </a:r>
            <a:r>
              <a:rPr lang="en-US" dirty="0" err="1"/>
              <a:t>rurali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pvs</a:t>
            </a:r>
            <a:r>
              <a:rPr lang="en-US" dirty="0"/>
              <a:t> </a:t>
            </a:r>
            <a:r>
              <a:rPr lang="en-US" dirty="0" err="1"/>
              <a:t>ricorrono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piante</a:t>
            </a:r>
            <a:r>
              <a:rPr lang="en-US" dirty="0"/>
              <a:t> per la propria salute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74B87BB-2E6A-4DAF-A635-4C389D8A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solidFill>
            <a:srgbClr val="A1D898"/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15 - uso e gestione sostenibile dell’ecosistema terrestre: biodiversità</a:t>
            </a:r>
          </a:p>
        </p:txBody>
      </p:sp>
    </p:spTree>
    <p:extLst>
      <p:ext uri="{BB962C8B-B14F-4D97-AF65-F5344CB8AC3E}">
        <p14:creationId xmlns:p14="http://schemas.microsoft.com/office/powerpoint/2010/main" val="955649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567" y="2240454"/>
            <a:ext cx="5936105" cy="2617535"/>
          </a:xfrm>
        </p:spPr>
        <p:txBody>
          <a:bodyPr>
            <a:normAutofit fontScale="90000"/>
          </a:bodyPr>
          <a:lstStyle/>
          <a:p>
            <a:r>
              <a:rPr lang="it-IT" sz="3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società pacifiche e inclusive per uno sviluppo sostenibile, garantire a tutti l’accesso alla giustizia e creare istituzioni efficaci, responsabili ed inclusive a tutti i livelli</a:t>
            </a:r>
            <a:endParaRPr lang="en-US" sz="3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164" y="1700808"/>
            <a:ext cx="403892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1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241D11-575A-40DF-BF2A-FA266C56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82"/>
            <a:ext cx="12192000" cy="68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433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6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952B2-072D-4585-A510-243695AB4B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5C3EF"/>
          </a:solidFill>
        </p:spPr>
        <p:txBody>
          <a:bodyPr>
            <a:normAutofit/>
          </a:bodyPr>
          <a:lstStyle/>
          <a:p>
            <a:r>
              <a:rPr lang="it-IT" sz="3200" dirty="0"/>
              <a:t>16 - </a:t>
            </a:r>
            <a:r>
              <a:rPr lang="it-IT" sz="3200" dirty="0">
                <a:solidFill>
                  <a:schemeClr val="tx1"/>
                </a:solidFill>
              </a:rPr>
              <a:t>società pacifiche, accesso alla giustizia, istituzioni efficaci, responsabili e inclusive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90CC0A5-530F-46DE-B99E-D5DCF52D0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3125449"/>
          </a:xfrm>
          <a:solidFill>
            <a:srgbClr val="75C3EF"/>
          </a:solidFill>
        </p:spPr>
        <p:txBody>
          <a:bodyPr>
            <a:normAutofit/>
          </a:bodyPr>
          <a:lstStyle/>
          <a:p>
            <a:r>
              <a:rPr lang="it-IT" dirty="0"/>
              <a:t>Si stima che corruzione, furti ed evasione costano ogni anno circa 1,26 migliaia di miliardi di dollari ai paesi in via di sviluppo all'anno</a:t>
            </a:r>
          </a:p>
          <a:p>
            <a:r>
              <a:rPr lang="it-IT" dirty="0"/>
              <a:t>In tutto il mondo i bambini registrati entro il quinto anno di età sono il 73%, in Africa sub-sahariana il 46%</a:t>
            </a:r>
          </a:p>
          <a:p>
            <a:r>
              <a:rPr lang="it-IT" dirty="0"/>
              <a:t>Lo stato di diritto e lo sviluppo hanno una correlazione significativa e si rafforzano a vicenda</a:t>
            </a:r>
          </a:p>
          <a:p>
            <a:r>
              <a:rPr lang="it-IT" dirty="0"/>
              <a:t>La percentuale di detenuti senza condanna è rimasta pressoché costante nell'ultimo decennio: il 31% di tutti i prigionieri.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5968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6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952B2-072D-4585-A510-243695AB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48640"/>
            <a:ext cx="9720072" cy="1499616"/>
          </a:xfrm>
          <a:solidFill>
            <a:srgbClr val="75C3EF"/>
          </a:solidFill>
        </p:spPr>
        <p:txBody>
          <a:bodyPr>
            <a:normAutofit/>
          </a:bodyPr>
          <a:lstStyle/>
          <a:p>
            <a:r>
              <a:rPr lang="it-IT" sz="3200" dirty="0"/>
              <a:t>16 - </a:t>
            </a:r>
            <a:r>
              <a:rPr lang="it-IT" sz="3200" dirty="0">
                <a:solidFill>
                  <a:schemeClr val="tx1"/>
                </a:solidFill>
              </a:rPr>
              <a:t>società pacifiche, accesso alla giustizia, istituzioni efficaci, responsabili e inclusive: i MINORI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90CC0A5-530F-46DE-B99E-D5DCF52D099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5C3EF"/>
          </a:solidFill>
        </p:spPr>
        <p:txBody>
          <a:bodyPr>
            <a:normAutofit fontScale="92500" lnSpcReduction="10000"/>
          </a:bodyPr>
          <a:lstStyle/>
          <a:p>
            <a:r>
              <a:rPr lang="it-IT" dirty="0"/>
              <a:t>La violenza contro i bambini colpisce oltre 1 miliardo di bambini in tutto il mondo (il 50%).</a:t>
            </a:r>
          </a:p>
          <a:p>
            <a:r>
              <a:rPr lang="it-IT" dirty="0"/>
              <a:t>Ogni 5 minuti, da qualche parte nel mondo, un bambino viene ucciso</a:t>
            </a:r>
          </a:p>
          <a:p>
            <a:r>
              <a:rPr lang="it-IT" dirty="0"/>
              <a:t>1 bambino su 10 subisce abusi sessuali prima dei 18 anni</a:t>
            </a:r>
          </a:p>
          <a:p>
            <a:r>
              <a:rPr lang="it-IT" dirty="0"/>
              <a:t>9 bambini su 10 vivono in paesi in cui la punizione corporale non è completamente vietata, lasciando 732 milioni di bambini senza protezione legale.</a:t>
            </a:r>
          </a:p>
          <a:p>
            <a:r>
              <a:rPr lang="it-IT" dirty="0"/>
              <a:t>Un terzo dell’utenza Internet in tutto il mondo è costituita da </a:t>
            </a:r>
            <a:r>
              <a:rPr lang="it-IT" dirty="0" err="1"/>
              <a:t>minoer</a:t>
            </a:r>
            <a:r>
              <a:rPr lang="it-IT" dirty="0"/>
              <a:t> e 800 milioni di loro usano le reti sociali. Ogni bambino può diventare vittima della violenza </a:t>
            </a:r>
            <a:r>
              <a:rPr lang="it-IT" i="1" dirty="0"/>
              <a:t>onlin</a:t>
            </a:r>
            <a:r>
              <a:rPr lang="it-IT" dirty="0"/>
              <a:t>e.</a:t>
            </a:r>
          </a:p>
          <a:p>
            <a:r>
              <a:rPr lang="it-IT" dirty="0"/>
              <a:t>Negli Stati Uniti le segnalazioni di abusi sessuali </a:t>
            </a:r>
            <a:r>
              <a:rPr lang="it-IT" i="1" dirty="0"/>
              <a:t>online </a:t>
            </a:r>
            <a:r>
              <a:rPr lang="it-IT" dirty="0"/>
              <a:t>su minori sono passate da 1 milione nel 2014 a 45 milioni nel 2018.</a:t>
            </a:r>
          </a:p>
          <a:p>
            <a:r>
              <a:rPr lang="it-IT" dirty="0"/>
              <a:t>1 studente su 3 è stato vittima di bullismo da parte dei suoi coetanei a scuola nell'ultimo mese e almeno 1 bambino su 10 ha subito cyberbullismo.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47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374" y="1874646"/>
            <a:ext cx="4478310" cy="2329218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Rafforzare gli strumenti e rinnovare il partenariato mondiale per lo sviluppo sostenibile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7" y="1127385"/>
            <a:ext cx="4198085" cy="41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399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44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B93EA-074B-407E-B289-665D2F39E7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5BAE5"/>
          </a:solidFill>
        </p:spPr>
        <p:txBody>
          <a:bodyPr vert="horz" lIns="45720" tIns="45720" rIns="45720" bIns="45720" rtlCol="0">
            <a:norm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</a:pPr>
            <a:r>
              <a:rPr lang="it-IT" sz="3200" dirty="0">
                <a:solidFill>
                  <a:schemeClr val="tx1"/>
                </a:solidFill>
                <a:ea typeface="+mn-ea"/>
                <a:cs typeface="+mn-cs"/>
              </a:rPr>
              <a:t>17 - Rafforzare gli strumenti di attuazione e rinnovare il partenariato mondiale per lo sviluppo sostenibile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9D91AB-B697-403C-96D3-9CBBEC136F9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5BAE5"/>
          </a:solidFill>
        </p:spPr>
        <p:txBody>
          <a:bodyPr>
            <a:normAutofit lnSpcReduction="10000"/>
          </a:bodyPr>
          <a:lstStyle/>
          <a:p>
            <a:r>
              <a:rPr lang="it-IT" dirty="0"/>
              <a:t>Nel 2017 l'aiuto pubblico allo sviluppo è stato di $ 146,6 miliardi, con una riduzione dello 0,6 per cento in termini reali rispetto al 2016.</a:t>
            </a:r>
          </a:p>
          <a:p>
            <a:r>
              <a:rPr lang="it-IT" dirty="0"/>
              <a:t>Il 79 per cento delle importazioni dai paesi in via di sviluppo entra nei paesi industrializzati in regime di esenzione</a:t>
            </a:r>
          </a:p>
          <a:p>
            <a:r>
              <a:rPr lang="it-IT" dirty="0"/>
              <a:t>L'onere del debito per i paesi in via di sviluppo rimane stabile a circa il 3% delle entrate delle esportazioni</a:t>
            </a:r>
          </a:p>
          <a:p>
            <a:r>
              <a:rPr lang="it-IT" dirty="0"/>
              <a:t>Il numero di utenti di Internet in Africa è quasi raddoppiato negli ultimi quattro anni</a:t>
            </a:r>
          </a:p>
          <a:p>
            <a:r>
              <a:rPr lang="it-IT" dirty="0"/>
              <a:t>Il 30% della gioventù mondiale è "nativa digitale", attiva </a:t>
            </a:r>
            <a:r>
              <a:rPr lang="it-IT" i="1" dirty="0"/>
              <a:t>online</a:t>
            </a:r>
            <a:r>
              <a:rPr lang="it-IT" dirty="0"/>
              <a:t> da almeno cinque anni</a:t>
            </a:r>
          </a:p>
          <a:p>
            <a:pPr marL="0" indent="0">
              <a:buNone/>
            </a:pPr>
            <a:r>
              <a:rPr lang="it-IT" dirty="0"/>
              <a:t>Più di quattro miliardi di persone non usano Internet e il 90% di loro si trova paesi in via di sviluppo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247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380C2A-E6C2-41FA-86D7-DD610550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43" y="378501"/>
            <a:ext cx="11092722" cy="61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2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D3762-BC05-4991-A630-B9D3FE687A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F7D8B"/>
          </a:solidFill>
        </p:spPr>
        <p:txBody>
          <a:bodyPr/>
          <a:lstStyle/>
          <a:p>
            <a:r>
              <a:rPr lang="it-IT" dirty="0"/>
              <a:t>1 - fine della </a:t>
            </a:r>
            <a:r>
              <a:rPr lang="it-IT" dirty="0" err="1"/>
              <a:t>povert</a:t>
            </a:r>
            <a:r>
              <a:rPr lang="es-419" dirty="0"/>
              <a:t>à nel mondo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210D44-0273-49AB-9A76-D16AAFA5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564892"/>
            <a:ext cx="9720071" cy="2657606"/>
          </a:xfrm>
          <a:solidFill>
            <a:srgbClr val="EF7D8B"/>
          </a:solidFill>
        </p:spPr>
        <p:txBody>
          <a:bodyPr>
            <a:normAutofit/>
          </a:bodyPr>
          <a:lstStyle/>
          <a:p>
            <a:r>
              <a:rPr lang="en-US" sz="2400" dirty="0" err="1"/>
              <a:t>Oltre</a:t>
            </a:r>
            <a:r>
              <a:rPr lang="en-US" sz="2400" dirty="0"/>
              <a:t> 700 </a:t>
            </a:r>
            <a:r>
              <a:rPr lang="en-US" sz="2400" dirty="0" err="1"/>
              <a:t>milioni</a:t>
            </a:r>
            <a:r>
              <a:rPr lang="en-US" sz="2400" dirty="0"/>
              <a:t> di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vivono</a:t>
            </a:r>
            <a:r>
              <a:rPr lang="en-US" sz="2400" dirty="0"/>
              <a:t> con </a:t>
            </a:r>
            <a:r>
              <a:rPr lang="en-US" sz="2400" dirty="0" err="1"/>
              <a:t>meno</a:t>
            </a:r>
            <a:r>
              <a:rPr lang="en-US" sz="2400" dirty="0"/>
              <a:t> di 1,90 US$ al </a:t>
            </a:r>
            <a:r>
              <a:rPr lang="en-US" sz="2400" dirty="0" err="1"/>
              <a:t>giorno</a:t>
            </a:r>
            <a:r>
              <a:rPr lang="en-US" sz="2400" dirty="0"/>
              <a:t> (</a:t>
            </a:r>
            <a:r>
              <a:rPr lang="en-US" sz="2400" dirty="0" err="1"/>
              <a:t>soprattutto</a:t>
            </a:r>
            <a:r>
              <a:rPr lang="en-US" sz="2400" dirty="0"/>
              <a:t> Africa sub-</a:t>
            </a:r>
            <a:r>
              <a:rPr lang="en-US" sz="2400" dirty="0" err="1"/>
              <a:t>sahariana</a:t>
            </a:r>
            <a:r>
              <a:rPr lang="en-US" sz="2400" dirty="0"/>
              <a:t>).</a:t>
            </a:r>
          </a:p>
          <a:p>
            <a:r>
              <a:rPr lang="en-US" sz="2400" dirty="0"/>
              <a:t>Il </a:t>
            </a:r>
            <a:r>
              <a:rPr lang="en-US" sz="2400" dirty="0" err="1"/>
              <a:t>lavoro</a:t>
            </a:r>
            <a:r>
              <a:rPr lang="en-US" sz="2400" dirty="0"/>
              <a:t> non </a:t>
            </a:r>
            <a:r>
              <a:rPr lang="en-US" sz="2400" dirty="0" err="1"/>
              <a:t>sempre</a:t>
            </a:r>
            <a:r>
              <a:rPr lang="en-US" sz="2400" dirty="0"/>
              <a:t> </a:t>
            </a:r>
            <a:r>
              <a:rPr lang="en-US" sz="2400" dirty="0" err="1"/>
              <a:t>garantisce</a:t>
            </a:r>
            <a:r>
              <a:rPr lang="en-US" sz="2400" dirty="0"/>
              <a:t> </a:t>
            </a:r>
            <a:r>
              <a:rPr lang="en-US" sz="2400" dirty="0" err="1"/>
              <a:t>condizioni</a:t>
            </a:r>
            <a:r>
              <a:rPr lang="en-US" sz="2400" dirty="0"/>
              <a:t> di vita </a:t>
            </a:r>
            <a:r>
              <a:rPr lang="en-US" sz="2400" dirty="0" err="1"/>
              <a:t>dignitose</a:t>
            </a:r>
            <a:r>
              <a:rPr lang="en-US" sz="2400" dirty="0"/>
              <a:t>.</a:t>
            </a:r>
          </a:p>
          <a:p>
            <a:r>
              <a:rPr lang="en-US" sz="2400" dirty="0"/>
              <a:t>Un bambino </a:t>
            </a:r>
            <a:r>
              <a:rPr lang="en-US" sz="2400" dirty="0" err="1"/>
              <a:t>su</a:t>
            </a:r>
            <a:r>
              <a:rPr lang="en-US" sz="2400" dirty="0"/>
              <a:t> cinque </a:t>
            </a:r>
            <a:r>
              <a:rPr lang="en-US" sz="2400" dirty="0" err="1"/>
              <a:t>vive</a:t>
            </a:r>
            <a:r>
              <a:rPr lang="en-US" sz="2400" dirty="0"/>
              <a:t> in </a:t>
            </a:r>
            <a:r>
              <a:rPr lang="en-US" sz="2400" dirty="0" err="1"/>
              <a:t>povertà</a:t>
            </a:r>
            <a:r>
              <a:rPr lang="en-US" sz="2400" dirty="0"/>
              <a:t> </a:t>
            </a:r>
            <a:r>
              <a:rPr lang="en-US" sz="2400" dirty="0" err="1"/>
              <a:t>estrema</a:t>
            </a:r>
            <a:r>
              <a:rPr lang="en-US" sz="2400" dirty="0"/>
              <a:t>.</a:t>
            </a:r>
          </a:p>
          <a:p>
            <a:r>
              <a:rPr lang="en-US" sz="2400" dirty="0"/>
              <a:t>2018: </a:t>
            </a:r>
            <a:r>
              <a:rPr lang="en-US" sz="2400" dirty="0" err="1"/>
              <a:t>il</a:t>
            </a:r>
            <a:r>
              <a:rPr lang="en-US" sz="2400" dirty="0"/>
              <a:t> 55%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popolazione</a:t>
            </a:r>
            <a:r>
              <a:rPr lang="en-US" sz="2400" dirty="0"/>
              <a:t> </a:t>
            </a:r>
            <a:r>
              <a:rPr lang="en-US" sz="2400" dirty="0" err="1"/>
              <a:t>mondiale</a:t>
            </a:r>
            <a:r>
              <a:rPr lang="en-US" sz="2400" dirty="0"/>
              <a:t> non accede a </a:t>
            </a:r>
            <a:r>
              <a:rPr lang="en-US" sz="2400" dirty="0" err="1"/>
              <a:t>forme</a:t>
            </a:r>
            <a:r>
              <a:rPr lang="en-US" sz="2400" dirty="0"/>
              <a:t> di </a:t>
            </a:r>
            <a:r>
              <a:rPr lang="en-US" sz="2400" dirty="0" err="1"/>
              <a:t>protezione</a:t>
            </a:r>
            <a:r>
              <a:rPr lang="en-US" sz="2400" dirty="0"/>
              <a:t> </a:t>
            </a:r>
            <a:r>
              <a:rPr lang="en-US" sz="2400" dirty="0" err="1"/>
              <a:t>sociale</a:t>
            </a:r>
            <a:r>
              <a:rPr lang="en-US" sz="2400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202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418" y="3051375"/>
            <a:ext cx="5332751" cy="1716697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Porre fine alla fame, raggiungere la sicurezza alimentare, migliorare la nutrizione e promuovere un’agricoltura sostenibile</a:t>
            </a:r>
            <a:endParaRPr 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318" y="1725370"/>
            <a:ext cx="4098857" cy="40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3622</TotalTime>
  <Words>3747</Words>
  <Application>Microsoft Office PowerPoint</Application>
  <PresentationFormat>Widescreen</PresentationFormat>
  <Paragraphs>201</Paragraphs>
  <Slides>69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4" baseType="lpstr">
      <vt:lpstr>Calibri</vt:lpstr>
      <vt:lpstr>Tw Cen MT</vt:lpstr>
      <vt:lpstr>Tw Cen MT Condensed</vt:lpstr>
      <vt:lpstr>Wingdings 3</vt:lpstr>
      <vt:lpstr>Integral</vt:lpstr>
      <vt:lpstr>gli Obiettivi per lo Sviluppo Sostenibile</vt:lpstr>
      <vt:lpstr>Origine degli Obiettivi per lo Sviluppo Sostenibile</vt:lpstr>
      <vt:lpstr>Presentazione standard di PowerPoint</vt:lpstr>
      <vt:lpstr>Presentazione standard di PowerPoint</vt:lpstr>
      <vt:lpstr>Le tre dimensioni dello sviluppo sostenibile </vt:lpstr>
      <vt:lpstr>Porre fine ad ogni forma di povertà nel mondo</vt:lpstr>
      <vt:lpstr>Presentazione standard di PowerPoint</vt:lpstr>
      <vt:lpstr>1 - fine della povertà nel mondo</vt:lpstr>
      <vt:lpstr>Porre fine alla fame, raggiungere la sicurezza alimentare, migliorare la nutrizione e promuovere un’agricoltura sostenibile</vt:lpstr>
      <vt:lpstr>Presentazione standard di PowerPoint</vt:lpstr>
      <vt:lpstr>2 – FINE DELLA fame, sicurezza alimentare, nutrizione MIGLIORATA, agricoltura sostenibile (A)</vt:lpstr>
      <vt:lpstr>Presentazione standard di PowerPoint</vt:lpstr>
      <vt:lpstr>Assicurare la salute e il benessere per tutti e per tutte le età</vt:lpstr>
      <vt:lpstr>Presentazione standard di PowerPoint</vt:lpstr>
      <vt:lpstr>3 - salute e benessere per tuttI (a)</vt:lpstr>
      <vt:lpstr>3 - Assicurare la salute e il benessere per tutti e per tutte le età</vt:lpstr>
      <vt:lpstr>3 - salute e benessere per tuttI (c)</vt:lpstr>
      <vt:lpstr>3 - salute e benessere per tuttI (d)</vt:lpstr>
      <vt:lpstr>Fornire un’istruzione di qualità, equa ed inclusiva, e opportunità di apprendimento per tutti</vt:lpstr>
      <vt:lpstr>Presentazione standard di PowerPoint</vt:lpstr>
      <vt:lpstr>4 – istruzione di qualità, equa ed inclusiva</vt:lpstr>
      <vt:lpstr>Raggiungere l’uguaglianza di genere ed emancipare tutte le donne e le ragazze</vt:lpstr>
      <vt:lpstr>Presentazione standard di PowerPoint</vt:lpstr>
      <vt:lpstr>5 -uguaglianza di genere ed emancipazione di donne e ragazze (a)</vt:lpstr>
      <vt:lpstr>5 -uguaglianza di genere ed emancipazione di donne e ragazze (b)</vt:lpstr>
      <vt:lpstr>Garantire a tutti la disponibilità e la gestione sostenibile dell’acqua e delle strutture igienico-sanitarie</vt:lpstr>
      <vt:lpstr>Presentazione standard di PowerPoint</vt:lpstr>
      <vt:lpstr>6 - disponibilità di acqua e strutture igienico-sanitarie (a)</vt:lpstr>
      <vt:lpstr>6 - disponibilità di acqua e strutture igienico-sanitarie (b)</vt:lpstr>
      <vt:lpstr>Assicurare a tutti l’accesso a sistemi di energia economici, affidabili, sostenibili e moderni</vt:lpstr>
      <vt:lpstr>Presentazione standard di PowerPoint</vt:lpstr>
      <vt:lpstr>7 – sistemi energetici economici, affidabili, sostenibili e moderni</vt:lpstr>
      <vt:lpstr>Incentivare una crescita economica duratura, inclusiva e sostenibile, un’occupazione piena e produttiva e un lavoro dignitoso per tutti</vt:lpstr>
      <vt:lpstr>Presentazione standard di PowerPoint</vt:lpstr>
      <vt:lpstr>8 - crescita economica duratura, inclusiva e sostenibile, PIENA occupazione, Lavoro dignitoso</vt:lpstr>
      <vt:lpstr>Costruire infrastrutture resilienti e promuovere l'innovazione e una industrializzazione equa, responsabile e sostenibile</vt:lpstr>
      <vt:lpstr>Presentazione standard di PowerPoint</vt:lpstr>
      <vt:lpstr>9 - Infrastrutture resilienti, industrializzazione equa, responsabile e sostenibile (a) </vt:lpstr>
      <vt:lpstr>9 - Infrastrutture resilienti, industrializzazione equa, responsabile e sostenibile (b) </vt:lpstr>
      <vt:lpstr>Ridurre la diseguaglianza nelle nazioni e fra le nazioni</vt:lpstr>
      <vt:lpstr>Presentazione standard di PowerPoint</vt:lpstr>
      <vt:lpstr>10 - Ridurre la diseguaglianza nelle nazioni  e fra le nazioni</vt:lpstr>
      <vt:lpstr>Rendere le città e gli insediamenti umani inclusivi, sicuri, duraturi e sostenibili</vt:lpstr>
      <vt:lpstr>Presentazione standard di PowerPoint</vt:lpstr>
      <vt:lpstr>11 - città e insediamenti umani inclusivi, sicuri, duraturi e sostenibili</vt:lpstr>
      <vt:lpstr>Garantire modelli sostenibili di produzione e di consumo</vt:lpstr>
      <vt:lpstr>Presentazione standard di PowerPoint</vt:lpstr>
      <vt:lpstr>12 - PRODUZIONE E CONSUMO SOSTENIBILI: acqua</vt:lpstr>
      <vt:lpstr>12 – PRODUZIONE E CONSUMO SOSTENIBILI: ENERGIA</vt:lpstr>
      <vt:lpstr>12 - PRODUZIONE E CONSUMO SOSTENIBILI: CIBO</vt:lpstr>
      <vt:lpstr>Promuovere azioni a tutti i livelli per combattere il cambiamento climatico</vt:lpstr>
      <vt:lpstr>Presentazione standard di PowerPoint</vt:lpstr>
      <vt:lpstr>13 - combattere il cambiamento climatico (a)</vt:lpstr>
      <vt:lpstr>13 - combattere il cambiamento climatico (B)</vt:lpstr>
      <vt:lpstr>Conservare e utilizzare in modo sostenibile gli oceani, i mari e le risorse marine</vt:lpstr>
      <vt:lpstr>Presentazione standard di PowerPoint</vt:lpstr>
      <vt:lpstr>14 – uso sostenibile di oceani, mari e risorse marine (a)</vt:lpstr>
      <vt:lpstr>14 – uso sostenibile di oceani, mari e risorse marine (b)</vt:lpstr>
      <vt:lpstr>Proteggere, ripristinare e favorire un uso sostenibile dell’ecosistema terrestre, gestire sostenibilmente le foreste, contrastare la desertificazione, arrestare e far retrocedere il degrado del terreno e fermare la perdita di diversità biologica</vt:lpstr>
      <vt:lpstr>Presentazione standard di PowerPoint</vt:lpstr>
      <vt:lpstr>15 - uso e gestione sostenibile dell’ecosistema terrestre: foreste</vt:lpstr>
      <vt:lpstr>15 - uso e gestione sostenibile dell’ecosistema terrestre: desertificazione</vt:lpstr>
      <vt:lpstr>15 - uso e gestione sostenibile dell’ecosistema terrestre: biodiversità</vt:lpstr>
      <vt:lpstr>Promuovere società pacifiche e inclusive per uno sviluppo sostenibile, garantire a tutti l’accesso alla giustizia e creare istituzioni efficaci, responsabili ed inclusive a tutti i livelli</vt:lpstr>
      <vt:lpstr>Presentazione standard di PowerPoint</vt:lpstr>
      <vt:lpstr>16 - società pacifiche, accesso alla giustizia, istituzioni efficaci, responsabili e inclusive</vt:lpstr>
      <vt:lpstr>16 - società pacifiche, accesso alla giustizia, istituzioni efficaci, responsabili e inclusive: i MINORI</vt:lpstr>
      <vt:lpstr>Rafforzare gli strumenti e rinnovare il partenariato mondiale per lo sviluppo sostenibile</vt:lpstr>
      <vt:lpstr>17 - Rafforzare gli strumenti di attuazione e rinnovare il partenariato mondiale per lo sviluppo sostenibile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Trasformare il nostro mondo: Gli Obiettvi di sviluppo del Millennio </dc:title>
  <dc:creator>Hassan, Sara (DPSA)</dc:creator>
  <cp:lastModifiedBy> </cp:lastModifiedBy>
  <cp:revision>122</cp:revision>
  <dcterms:created xsi:type="dcterms:W3CDTF">2018-02-23T09:59:33Z</dcterms:created>
  <dcterms:modified xsi:type="dcterms:W3CDTF">2019-12-05T11:45:52Z</dcterms:modified>
</cp:coreProperties>
</file>